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8" r:id="rId2"/>
    <p:sldId id="348" r:id="rId3"/>
    <p:sldId id="309" r:id="rId4"/>
    <p:sldId id="7078" r:id="rId5"/>
    <p:sldId id="317" r:id="rId6"/>
    <p:sldId id="318" r:id="rId7"/>
    <p:sldId id="319" r:id="rId8"/>
    <p:sldId id="320" r:id="rId9"/>
    <p:sldId id="7076" r:id="rId10"/>
    <p:sldId id="7077" r:id="rId11"/>
    <p:sldId id="707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6020-662D-42B2-B778-CE9D5D44019E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1B9CE-0566-4215-8DF4-2FC284A867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39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29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81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13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598714"/>
            <a:ext cx="12192000" cy="2943610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23432A2F-9573-4D30-A457-51313B3F8441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8C8C806-1C8D-4CAE-B87E-C4933CC01D6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F361E0-61C0-45A7-B38F-0F04302A48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58" name="Afbeelding 57">
              <a:extLst>
                <a:ext uri="{FF2B5EF4-FFF2-40B4-BE49-F238E27FC236}">
                  <a16:creationId xmlns:a16="http://schemas.microsoft.com/office/drawing/2014/main" id="{7FA52067-A26A-4DC2-9C65-6AA60AED6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1CAAE213-2384-4B05-822C-4E2B7D8236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8916971-DD3E-4173-80E9-A5B8E4B786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Enter sub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7259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6130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1" y="1100094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1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25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1725"/>
            </a:lvl1pPr>
            <a:lvl2pPr>
              <a:defRPr sz="1725"/>
            </a:lvl2pPr>
            <a:lvl3pPr>
              <a:defRPr sz="1725"/>
            </a:lvl3pPr>
            <a:lvl4pPr>
              <a:defRPr sz="1725"/>
            </a:lvl4pPr>
            <a:lvl5pPr>
              <a:defRPr sz="1725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899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15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4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15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04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16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90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09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86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06A26-DCD6-4356-B6B2-75B9D23437A6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A13F-B123-48AF-A48D-FF858280D1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97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331" y="1284762"/>
            <a:ext cx="8517709" cy="1152751"/>
          </a:xfrm>
        </p:spPr>
        <p:txBody>
          <a:bodyPr>
            <a:noAutofit/>
          </a:bodyPr>
          <a:lstStyle/>
          <a:p>
            <a:pPr algn="ctr"/>
            <a:r>
              <a:rPr lang="en-US" sz="3200" noProof="0" dirty="0" err="1"/>
              <a:t>Nieuwe</a:t>
            </a:r>
            <a:r>
              <a:rPr lang="en-US" sz="3200" noProof="0" dirty="0"/>
              <a:t> </a:t>
            </a:r>
            <a:r>
              <a:rPr lang="en-US" sz="3200" dirty="0"/>
              <a:t>O</a:t>
            </a:r>
            <a:r>
              <a:rPr lang="en-US" sz="3200" noProof="0" dirty="0" err="1"/>
              <a:t>ntwikkelingen</a:t>
            </a:r>
            <a:r>
              <a:rPr lang="en-US" sz="3200" noProof="0" dirty="0"/>
              <a:t> </a:t>
            </a:r>
            <a:r>
              <a:rPr lang="en-US" sz="3200" noProof="0" dirty="0" err="1"/>
              <a:t>en</a:t>
            </a:r>
            <a:r>
              <a:rPr lang="en-US" sz="3200" noProof="0" dirty="0"/>
              <a:t> </a:t>
            </a:r>
            <a:r>
              <a:rPr lang="en-US" sz="3200" dirty="0"/>
              <a:t>R</a:t>
            </a:r>
            <a:r>
              <a:rPr lang="en-US" sz="3200" noProof="0" dirty="0" err="1"/>
              <a:t>esultaten</a:t>
            </a:r>
            <a:r>
              <a:rPr lang="en-US" sz="3200" noProof="0" dirty="0"/>
              <a:t/>
            </a:r>
            <a:br>
              <a:rPr lang="en-US" sz="3200" noProof="0" dirty="0"/>
            </a:br>
            <a:r>
              <a:rPr lang="en-US" sz="3200" noProof="0" dirty="0"/>
              <a:t>van </a:t>
            </a:r>
            <a:r>
              <a:rPr lang="en-US" sz="3200" dirty="0"/>
              <a:t>S</a:t>
            </a:r>
            <a:r>
              <a:rPr lang="en-US" sz="3200" noProof="0" dirty="0" err="1"/>
              <a:t>lokdarm</a:t>
            </a:r>
            <a:r>
              <a:rPr lang="en-US" sz="3200" noProof="0" dirty="0"/>
              <a:t>- </a:t>
            </a:r>
            <a:r>
              <a:rPr lang="en-US" sz="3200" noProof="0" dirty="0" err="1"/>
              <a:t>en</a:t>
            </a:r>
            <a:r>
              <a:rPr lang="en-US" sz="3200" noProof="0" dirty="0"/>
              <a:t> </a:t>
            </a:r>
            <a:r>
              <a:rPr lang="en-US" sz="3200" dirty="0"/>
              <a:t>M</a:t>
            </a:r>
            <a:r>
              <a:rPr lang="en-US" sz="3200" noProof="0" dirty="0" err="1"/>
              <a:t>aagchirurgie</a:t>
            </a:r>
            <a:r>
              <a:rPr lang="en-US" sz="3200" noProof="0" dirty="0"/>
              <a:t> in het Amsterdam UMC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9CBB0D-5C54-4D58-8000-D86D3E690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6835" y="2775857"/>
            <a:ext cx="4486366" cy="65314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 noProof="0" dirty="0"/>
              <a:t>Prof Mark van Berge </a:t>
            </a:r>
            <a:r>
              <a:rPr lang="en-US" noProof="0" dirty="0" err="1"/>
              <a:t>Henegouwen</a:t>
            </a:r>
            <a:endParaRPr lang="en-US" noProof="0" dirty="0"/>
          </a:p>
          <a:p>
            <a:r>
              <a:rPr lang="en-US" noProof="0" dirty="0"/>
              <a:t>24 </a:t>
            </a:r>
            <a:r>
              <a:rPr lang="en-US" noProof="0" dirty="0" err="1"/>
              <a:t>maart</a:t>
            </a:r>
            <a:r>
              <a:rPr lang="en-US" noProof="0" dirty="0"/>
              <a:t> 2023</a:t>
            </a:r>
          </a:p>
        </p:txBody>
      </p:sp>
      <p:pic>
        <p:nvPicPr>
          <p:cNvPr id="5" name="Picture 8" descr="De anatomische les van Dr. Nicolaes Tulp">
            <a:extLst>
              <a:ext uri="{FF2B5EF4-FFF2-40B4-BE49-F238E27FC236}">
                <a16:creationId xmlns:a16="http://schemas.microsoft.com/office/drawing/2014/main" id="{35304B68-8087-7433-2315-4B4CEF740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4" b="25094"/>
          <a:stretch/>
        </p:blipFill>
        <p:spPr bwMode="auto">
          <a:xfrm>
            <a:off x="-1" y="3072796"/>
            <a:ext cx="12191999" cy="45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A432B73-427B-A116-7CD9-605AD399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20" y="1247011"/>
            <a:ext cx="2044700" cy="13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-130834"/>
            <a:ext cx="11224260" cy="1325563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Veel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nieuwe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technieken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om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chirurgisch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verder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te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verbeteren</a:t>
            </a:r>
            <a:endParaRPr lang="en-US" sz="3200" b="1" noProof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D7668F1-0322-82E0-8541-03BE62CBEFB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F5973-1001-4E08-8E51-68E91A0AE64D}" type="slidenum">
              <a:rPr lang="en-US" smtClean="0"/>
              <a:pPr/>
              <a:t>10</a:t>
            </a:fld>
            <a:endParaRPr lang="en-GB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53833E-4486-F325-FC2F-36261CD50021}"/>
              </a:ext>
            </a:extLst>
          </p:cNvPr>
          <p:cNvSpPr/>
          <p:nvPr/>
        </p:nvSpPr>
        <p:spPr>
          <a:xfrm>
            <a:off x="1" y="6202699"/>
            <a:ext cx="12192000" cy="6553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35805D-B8B6-ACBB-A030-A77EC7B1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750" y="6270802"/>
            <a:ext cx="2565400" cy="5207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5C50995-FE14-2772-CD04-61692A047C80}"/>
              </a:ext>
            </a:extLst>
          </p:cNvPr>
          <p:cNvSpPr txBox="1">
            <a:spLocks/>
          </p:cNvSpPr>
          <p:nvPr/>
        </p:nvSpPr>
        <p:spPr bwMode="auto">
          <a:xfrm>
            <a:off x="2226926" y="6228443"/>
            <a:ext cx="726382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>
                <a:solidFill>
                  <a:schemeClr val="accent2"/>
                </a:solidFill>
              </a:rPr>
              <a:t>Mark van Berge </a:t>
            </a:r>
            <a:r>
              <a:rPr lang="en-GB" sz="1800" b="1" dirty="0" err="1">
                <a:solidFill>
                  <a:schemeClr val="accent2"/>
                </a:solidFill>
              </a:rPr>
              <a:t>Henegouwen</a:t>
            </a:r>
            <a:endParaRPr lang="en-US" sz="1800" b="1" dirty="0">
              <a:solidFill>
                <a:schemeClr val="accent2"/>
              </a:solidFill>
              <a:latin typeface="Verdana" charset="0"/>
              <a:cs typeface="Verdana" charset="0"/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0F114D54-E712-3B5F-E178-DDAEF9324B65}"/>
              </a:ext>
            </a:extLst>
          </p:cNvPr>
          <p:cNvSpPr txBox="1">
            <a:spLocks/>
          </p:cNvSpPr>
          <p:nvPr/>
        </p:nvSpPr>
        <p:spPr>
          <a:xfrm>
            <a:off x="469900" y="1194729"/>
            <a:ext cx="11026912" cy="31699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/>
              <a:t>Onderzoek naar de effecten van deze nieuwe technieken</a:t>
            </a:r>
          </a:p>
          <a:p>
            <a:pPr marL="0" indent="0">
              <a:buNone/>
            </a:pPr>
            <a:r>
              <a:rPr lang="nl-NL" sz="2400" b="1" dirty="0"/>
              <a:t>Daarom houden we als chirurgen de uitkomsten van de operatie technieken goed bij</a:t>
            </a:r>
          </a:p>
          <a:p>
            <a:pPr marL="0" indent="0">
              <a:buNone/>
            </a:pPr>
            <a:r>
              <a:rPr lang="nl-NL" sz="2400" b="1" dirty="0"/>
              <a:t>Belangrijk om te zien wat de uitkomsten beter maakt</a:t>
            </a:r>
          </a:p>
          <a:p>
            <a:pPr marL="0" indent="0">
              <a:buNone/>
            </a:pPr>
            <a:r>
              <a:rPr lang="nl-NL" sz="2400" b="1" dirty="0"/>
              <a:t>Regelmatige besprekingen met hele team en alle mensen die werken in dit belangrijke </a:t>
            </a:r>
            <a:r>
              <a:rPr lang="nl-NL" sz="2400" b="1" dirty="0" err="1"/>
              <a:t>zorgpad</a:t>
            </a:r>
            <a:r>
              <a:rPr lang="nl-NL" sz="2400" b="1" dirty="0"/>
              <a:t> (postoperatief </a:t>
            </a:r>
            <a:r>
              <a:rPr lang="nl-NL" sz="2400" b="1" dirty="0" err="1"/>
              <a:t>zorgpad</a:t>
            </a:r>
            <a:r>
              <a:rPr lang="nl-NL" sz="2400" b="1" dirty="0"/>
              <a:t>: verpleegkundigen, intensive care, </a:t>
            </a:r>
            <a:r>
              <a:rPr lang="nl-NL" sz="2400" b="1" dirty="0" err="1"/>
              <a:t>anaesthesie</a:t>
            </a:r>
            <a:r>
              <a:rPr lang="nl-NL" sz="2400" b="1" dirty="0"/>
              <a:t>, diëtiek, fysiotherapie en andere specialisten)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0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D657AF3-9BCC-3E40-9E6A-E2F53200D53F}"/>
              </a:ext>
            </a:extLst>
          </p:cNvPr>
          <p:cNvSpPr txBox="1">
            <a:spLocks/>
          </p:cNvSpPr>
          <p:nvPr/>
        </p:nvSpPr>
        <p:spPr bwMode="auto">
          <a:xfrm>
            <a:off x="1199456" y="5317981"/>
            <a:ext cx="943304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b="1" dirty="0" err="1">
                <a:solidFill>
                  <a:schemeClr val="accent2"/>
                </a:solidFill>
              </a:rPr>
              <a:t>m.i.vanbergehenegouwen@amsterdamumc.nl</a:t>
            </a:r>
            <a:endParaRPr lang="en-US" sz="3200" b="1" dirty="0">
              <a:solidFill>
                <a:schemeClr val="accent2"/>
              </a:solidFill>
              <a:latin typeface="Verdana" charset="0"/>
              <a:cs typeface="Verdana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AA7AC9B-72C8-B4AC-63F7-3C58672D0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0" b="20913"/>
          <a:stretch/>
        </p:blipFill>
        <p:spPr>
          <a:xfrm>
            <a:off x="1484342" y="1249543"/>
            <a:ext cx="8863276" cy="522414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7B0F1CA-2A68-36BA-19C7-7A863103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-76020"/>
            <a:ext cx="11224260" cy="1325563"/>
          </a:xfrm>
        </p:spPr>
        <p:txBody>
          <a:bodyPr/>
          <a:lstStyle/>
          <a:p>
            <a:r>
              <a:rPr lang="en-US" sz="3200" b="1" dirty="0">
                <a:solidFill>
                  <a:schemeClr val="accent5"/>
                </a:solidFill>
                <a:latin typeface="+mn-lt"/>
              </a:rPr>
              <a:t>Live presentative op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donderdag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23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maart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14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uur</a:t>
            </a:r>
            <a:endParaRPr lang="en-US" sz="3200" b="1" noProof="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6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D45B6C5-4D07-4577-A168-21288391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98" y="145266"/>
            <a:ext cx="10344471" cy="1325563"/>
          </a:xfrm>
        </p:spPr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Het chirurgisch team in Amsterdam UMC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0625" r="26376"/>
          <a:stretch/>
        </p:blipFill>
        <p:spPr>
          <a:xfrm>
            <a:off x="2474373" y="1268761"/>
            <a:ext cx="1925516" cy="203761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2751" r="32675"/>
          <a:stretch/>
        </p:blipFill>
        <p:spPr>
          <a:xfrm>
            <a:off x="4943872" y="1268760"/>
            <a:ext cx="1971882" cy="20357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10625" r="26376"/>
          <a:stretch/>
        </p:blipFill>
        <p:spPr>
          <a:xfrm>
            <a:off x="7485624" y="1267800"/>
            <a:ext cx="1924616" cy="203665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11916" r="25102"/>
          <a:stretch/>
        </p:blipFill>
        <p:spPr>
          <a:xfrm>
            <a:off x="2481394" y="3861048"/>
            <a:ext cx="1924107" cy="203665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/>
          <a:srcRect l="10626" r="24801"/>
          <a:stretch/>
        </p:blipFill>
        <p:spPr>
          <a:xfrm>
            <a:off x="4985721" y="3873704"/>
            <a:ext cx="1971882" cy="203578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481393" y="3304459"/>
            <a:ext cx="191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Mark van Berge Henegouwen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925546" y="3355117"/>
            <a:ext cx="1918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Donald van der Peet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501536" y="3352541"/>
            <a:ext cx="1918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Suzanne Gisbertz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474373" y="5974469"/>
            <a:ext cx="1918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Freek Daams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012414" y="5974468"/>
            <a:ext cx="1918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Wietse Eshuis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F8EE141-0B5C-C0E2-571F-9CFF9AF56FC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F5973-1001-4E08-8E51-68E91A0AE64D}" type="slidenum">
              <a:rPr lang="en-US" smtClean="0"/>
              <a:pPr/>
              <a:t>2</a:t>
            </a:fld>
            <a:endParaRPr lang="en-GB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951BEEB-F836-C2ED-2AE0-0065694E5FBA}"/>
              </a:ext>
            </a:extLst>
          </p:cNvPr>
          <p:cNvSpPr/>
          <p:nvPr/>
        </p:nvSpPr>
        <p:spPr>
          <a:xfrm>
            <a:off x="1" y="6202699"/>
            <a:ext cx="12192000" cy="6553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DBF6D67-1800-A048-7F9D-19EECCA64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0750" y="6270802"/>
            <a:ext cx="2565400" cy="520700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6E289CC3-CA9D-1D2C-A033-A9D3D9726272}"/>
              </a:ext>
            </a:extLst>
          </p:cNvPr>
          <p:cNvSpPr txBox="1">
            <a:spLocks/>
          </p:cNvSpPr>
          <p:nvPr/>
        </p:nvSpPr>
        <p:spPr bwMode="auto">
          <a:xfrm>
            <a:off x="2226926" y="6228443"/>
            <a:ext cx="726382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>
                <a:solidFill>
                  <a:schemeClr val="accent2"/>
                </a:solidFill>
              </a:rPr>
              <a:t>Mark van Berge </a:t>
            </a:r>
            <a:r>
              <a:rPr lang="en-GB" sz="1800" b="1" dirty="0" err="1">
                <a:solidFill>
                  <a:schemeClr val="accent2"/>
                </a:solidFill>
              </a:rPr>
              <a:t>Henegouwen</a:t>
            </a:r>
            <a:endParaRPr lang="en-US" sz="1800" b="1" dirty="0">
              <a:solidFill>
                <a:schemeClr val="accent2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24732"/>
            <a:ext cx="10766044" cy="1325563"/>
          </a:xfrm>
        </p:spPr>
        <p:txBody>
          <a:bodyPr/>
          <a:lstStyle/>
          <a:p>
            <a:r>
              <a:rPr lang="en-US" sz="3200" b="1" dirty="0">
                <a:solidFill>
                  <a:schemeClr val="accent5"/>
                </a:solidFill>
                <a:latin typeface="+mn-lt"/>
              </a:rPr>
              <a:t>Hoe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vaak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komt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slokdarm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-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en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maagkanker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voor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?</a:t>
            </a:r>
            <a:endParaRPr lang="en-US" sz="3200" b="1" noProof="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18869" t="30250" r="63280" b="16857"/>
          <a:stretch/>
        </p:blipFill>
        <p:spPr>
          <a:xfrm>
            <a:off x="6405302" y="1131033"/>
            <a:ext cx="5537046" cy="5126897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71D7B3E-B66C-4878-66A2-D2276431A3EE}"/>
              </a:ext>
            </a:extLst>
          </p:cNvPr>
          <p:cNvSpPr txBox="1">
            <a:spLocks/>
          </p:cNvSpPr>
          <p:nvPr/>
        </p:nvSpPr>
        <p:spPr>
          <a:xfrm>
            <a:off x="469900" y="2743200"/>
            <a:ext cx="7772400" cy="31699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Toename van slokdarmkanker landelijk</a:t>
            </a:r>
          </a:p>
          <a:p>
            <a:r>
              <a:rPr lang="nl-NL" sz="2400" dirty="0"/>
              <a:t>Afname maagkanker landelijk</a:t>
            </a:r>
          </a:p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D4AC2-8D3D-7D84-217F-0BDFDB2B93B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F5973-1001-4E08-8E51-68E91A0AE64D}" type="slidenum">
              <a:rPr lang="en-US" smtClean="0"/>
              <a:pPr/>
              <a:t>3</a:t>
            </a:fld>
            <a:endParaRPr lang="en-GB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FC86596-E426-ED6D-32DD-0313AE4C9701}"/>
              </a:ext>
            </a:extLst>
          </p:cNvPr>
          <p:cNvSpPr/>
          <p:nvPr/>
        </p:nvSpPr>
        <p:spPr>
          <a:xfrm>
            <a:off x="1" y="6202699"/>
            <a:ext cx="12192000" cy="6553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E6C464-1BDA-2941-97AC-F491447AE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750" y="6270802"/>
            <a:ext cx="2565400" cy="5207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251F2B5-6B13-6339-1411-DB92C219B8BE}"/>
              </a:ext>
            </a:extLst>
          </p:cNvPr>
          <p:cNvSpPr txBox="1">
            <a:spLocks/>
          </p:cNvSpPr>
          <p:nvPr/>
        </p:nvSpPr>
        <p:spPr bwMode="auto">
          <a:xfrm>
            <a:off x="2226926" y="6228443"/>
            <a:ext cx="726382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>
                <a:solidFill>
                  <a:schemeClr val="accent2"/>
                </a:solidFill>
              </a:rPr>
              <a:t>Mark van Berge </a:t>
            </a:r>
            <a:r>
              <a:rPr lang="en-GB" sz="1800" b="1" dirty="0" err="1">
                <a:solidFill>
                  <a:schemeClr val="accent2"/>
                </a:solidFill>
              </a:rPr>
              <a:t>Henegouwen</a:t>
            </a:r>
            <a:endParaRPr lang="en-US" sz="1800" b="1" dirty="0">
              <a:solidFill>
                <a:schemeClr val="accent2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24732"/>
            <a:ext cx="11430552" cy="1325563"/>
          </a:xfrm>
        </p:spPr>
        <p:txBody>
          <a:bodyPr/>
          <a:lstStyle/>
          <a:p>
            <a:r>
              <a:rPr lang="en-US" sz="3200" b="1" dirty="0">
                <a:solidFill>
                  <a:schemeClr val="accent5"/>
                </a:solidFill>
                <a:latin typeface="+mn-lt"/>
              </a:rPr>
              <a:t>Amsterdam UMC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grootste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centrum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voor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slokdarm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en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maagkanker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in Nederland (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landelijke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gegevens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zorgportaal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2021)</a:t>
            </a:r>
            <a:endParaRPr lang="en-US" sz="3200" b="1" noProof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71D7B3E-B66C-4878-66A2-D2276431A3EE}"/>
              </a:ext>
            </a:extLst>
          </p:cNvPr>
          <p:cNvSpPr txBox="1">
            <a:spLocks/>
          </p:cNvSpPr>
          <p:nvPr/>
        </p:nvSpPr>
        <p:spPr>
          <a:xfrm>
            <a:off x="6604013" y="1788819"/>
            <a:ext cx="4749787" cy="27697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Landelijk moet een ziekenhuis minstens 20 slokdarm of 20 maagoperaties uitvoeren</a:t>
            </a:r>
          </a:p>
          <a:p>
            <a:pPr marL="0" indent="0">
              <a:buNone/>
            </a:pPr>
            <a:r>
              <a:rPr lang="nl-NL" sz="2400" dirty="0"/>
              <a:t>Meer patiënten betekent meer expertise van de teams</a:t>
            </a:r>
          </a:p>
          <a:p>
            <a:pPr marL="0" indent="0">
              <a:buNone/>
            </a:pPr>
            <a:r>
              <a:rPr lang="nl-NL" sz="2400" dirty="0"/>
              <a:t>Het ministerie gaat binnenkort beslissen voor nog meer centralisatie van deze zorg</a:t>
            </a:r>
          </a:p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D4AC2-8D3D-7D84-217F-0BDFDB2B93B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F5973-1001-4E08-8E51-68E91A0AE64D}" type="slidenum">
              <a:rPr lang="en-US" smtClean="0"/>
              <a:pPr/>
              <a:t>4</a:t>
            </a:fld>
            <a:endParaRPr lang="en-GB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FC86596-E426-ED6D-32DD-0313AE4C9701}"/>
              </a:ext>
            </a:extLst>
          </p:cNvPr>
          <p:cNvSpPr/>
          <p:nvPr/>
        </p:nvSpPr>
        <p:spPr>
          <a:xfrm>
            <a:off x="1" y="6202699"/>
            <a:ext cx="12192000" cy="6553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E6C464-1BDA-2941-97AC-F491447AE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750" y="6270802"/>
            <a:ext cx="2565400" cy="5207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251F2B5-6B13-6339-1411-DB92C219B8BE}"/>
              </a:ext>
            </a:extLst>
          </p:cNvPr>
          <p:cNvSpPr txBox="1">
            <a:spLocks/>
          </p:cNvSpPr>
          <p:nvPr/>
        </p:nvSpPr>
        <p:spPr bwMode="auto">
          <a:xfrm>
            <a:off x="2226926" y="6228443"/>
            <a:ext cx="726382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>
                <a:solidFill>
                  <a:schemeClr val="accent2"/>
                </a:solidFill>
              </a:rPr>
              <a:t>Mark van Berge </a:t>
            </a:r>
            <a:r>
              <a:rPr lang="en-GB" sz="1800" b="1" dirty="0" err="1">
                <a:solidFill>
                  <a:schemeClr val="accent2"/>
                </a:solidFill>
              </a:rPr>
              <a:t>Henegouwen</a:t>
            </a:r>
            <a:endParaRPr lang="en-US" sz="1800" b="1" dirty="0">
              <a:solidFill>
                <a:schemeClr val="accent2"/>
              </a:solidFill>
              <a:latin typeface="Verdana" charset="0"/>
              <a:cs typeface="Verdana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6AD181-DC86-9CCA-4AEA-4285B8E998F9}"/>
              </a:ext>
            </a:extLst>
          </p:cNvPr>
          <p:cNvSpPr txBox="1"/>
          <p:nvPr/>
        </p:nvSpPr>
        <p:spPr>
          <a:xfrm>
            <a:off x="1858353" y="4897114"/>
            <a:ext cx="203470" cy="35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FD53443-10EB-96C2-CE5B-158492CBC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879" y="1364440"/>
            <a:ext cx="2228043" cy="4729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B5753A-B0C7-B863-7785-C9FEA807A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87" y="1364440"/>
            <a:ext cx="2532190" cy="4729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43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24732"/>
            <a:ext cx="11224260" cy="1325563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Behandelaars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zijn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continu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op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zoek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naar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verbeteringen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in de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zorg</a:t>
            </a:r>
            <a:endParaRPr lang="en-US" sz="3200" b="1" noProof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71D7B3E-B66C-4878-66A2-D2276431A3EE}"/>
              </a:ext>
            </a:extLst>
          </p:cNvPr>
          <p:cNvSpPr txBox="1">
            <a:spLocks/>
          </p:cNvSpPr>
          <p:nvPr/>
        </p:nvSpPr>
        <p:spPr>
          <a:xfrm>
            <a:off x="632460" y="1696720"/>
            <a:ext cx="10736580" cy="31699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Op gebied van</a:t>
            </a:r>
          </a:p>
          <a:p>
            <a:pPr lvl="1"/>
            <a:r>
              <a:rPr lang="nl-NL" sz="2000" dirty="0"/>
              <a:t>Vroege opsporing</a:t>
            </a:r>
          </a:p>
          <a:p>
            <a:pPr lvl="1"/>
            <a:r>
              <a:rPr lang="nl-NL" sz="2000" dirty="0"/>
              <a:t>Betere diagnostiek</a:t>
            </a:r>
          </a:p>
          <a:p>
            <a:pPr lvl="1"/>
            <a:r>
              <a:rPr lang="nl-NL" sz="2000" dirty="0"/>
              <a:t>Nieuwe behandelingen (immuuntherapie, andere voorbehandeling)</a:t>
            </a:r>
          </a:p>
          <a:p>
            <a:pPr lvl="1"/>
            <a:r>
              <a:rPr lang="nl-NL" sz="2000" b="1" dirty="0">
                <a:solidFill>
                  <a:schemeClr val="accent5"/>
                </a:solidFill>
              </a:rPr>
              <a:t>Betere operatie technieken </a:t>
            </a:r>
          </a:p>
          <a:p>
            <a:pPr lvl="1"/>
            <a:r>
              <a:rPr lang="nl-NL" sz="2000" dirty="0"/>
              <a:t>Betere technieken om complicaties te behandelen</a:t>
            </a:r>
          </a:p>
          <a:p>
            <a:pPr lvl="1"/>
            <a:r>
              <a:rPr lang="nl-NL" sz="2000" dirty="0"/>
              <a:t>Het verbeteren van functionele problemen na de operaties</a:t>
            </a:r>
          </a:p>
          <a:p>
            <a:endParaRPr lang="nl-NL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C3D158F-526A-ED65-D250-69DD817799B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F5973-1001-4E08-8E51-68E91A0AE64D}" type="slidenum">
              <a:rPr lang="en-US" smtClean="0"/>
              <a:pPr/>
              <a:t>5</a:t>
            </a:fld>
            <a:endParaRPr lang="en-GB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E4BC4F1-EC3C-555D-0255-D3D01012D6EB}"/>
              </a:ext>
            </a:extLst>
          </p:cNvPr>
          <p:cNvSpPr/>
          <p:nvPr/>
        </p:nvSpPr>
        <p:spPr>
          <a:xfrm>
            <a:off x="1" y="6202699"/>
            <a:ext cx="12192000" cy="6553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A5FFCE-929A-283E-F208-96C80BAB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750" y="6270802"/>
            <a:ext cx="2565400" cy="5207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DED6AF0-629C-025E-C9C6-4DF2CDC9D095}"/>
              </a:ext>
            </a:extLst>
          </p:cNvPr>
          <p:cNvSpPr txBox="1">
            <a:spLocks/>
          </p:cNvSpPr>
          <p:nvPr/>
        </p:nvSpPr>
        <p:spPr bwMode="auto">
          <a:xfrm>
            <a:off x="2226926" y="6228443"/>
            <a:ext cx="726382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>
                <a:solidFill>
                  <a:schemeClr val="accent2"/>
                </a:solidFill>
              </a:rPr>
              <a:t>Mark van Berge </a:t>
            </a:r>
            <a:r>
              <a:rPr lang="en-GB" sz="1800" b="1" dirty="0" err="1">
                <a:solidFill>
                  <a:schemeClr val="accent2"/>
                </a:solidFill>
              </a:rPr>
              <a:t>Henegouwen</a:t>
            </a:r>
            <a:endParaRPr lang="en-US" sz="1800" b="1" dirty="0">
              <a:solidFill>
                <a:schemeClr val="accent2"/>
              </a:solidFill>
              <a:latin typeface="Verdana" charset="0"/>
              <a:cs typeface="Verdana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D9BF30-32EC-D868-78C3-C1FA85FFA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1"/>
          <a:stretch/>
        </p:blipFill>
        <p:spPr>
          <a:xfrm>
            <a:off x="7782560" y="3655080"/>
            <a:ext cx="4271261" cy="2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24732"/>
            <a:ext cx="11224260" cy="1325563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Operaties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voor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slokdarm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-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en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maagkanker</a:t>
            </a:r>
            <a:endParaRPr lang="en-US" sz="3200" b="1" noProof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71D7B3E-B66C-4878-66A2-D2276431A3EE}"/>
              </a:ext>
            </a:extLst>
          </p:cNvPr>
          <p:cNvSpPr txBox="1">
            <a:spLocks/>
          </p:cNvSpPr>
          <p:nvPr/>
        </p:nvSpPr>
        <p:spPr>
          <a:xfrm>
            <a:off x="632460" y="1696720"/>
            <a:ext cx="10736580" cy="31699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Op gebied van</a:t>
            </a:r>
          </a:p>
          <a:p>
            <a:pPr lvl="1"/>
            <a:r>
              <a:rPr lang="nl-NL" sz="2000" dirty="0"/>
              <a:t>Vroege opsporing</a:t>
            </a:r>
          </a:p>
          <a:p>
            <a:pPr lvl="1"/>
            <a:r>
              <a:rPr lang="nl-NL" sz="2000" dirty="0"/>
              <a:t>Betere diagnostiek</a:t>
            </a:r>
          </a:p>
          <a:p>
            <a:pPr lvl="1"/>
            <a:r>
              <a:rPr lang="nl-NL" sz="2000" dirty="0"/>
              <a:t>Nieuwe behandelingen (immuuntherapie, andere voorbehandeling)</a:t>
            </a:r>
          </a:p>
          <a:p>
            <a:pPr lvl="1"/>
            <a:r>
              <a:rPr lang="nl-NL" sz="2000" b="1" dirty="0">
                <a:solidFill>
                  <a:schemeClr val="accent5"/>
                </a:solidFill>
              </a:rPr>
              <a:t>Betere operatie technieken </a:t>
            </a:r>
          </a:p>
          <a:p>
            <a:pPr lvl="1"/>
            <a:r>
              <a:rPr lang="nl-NL" sz="2000" dirty="0"/>
              <a:t>Betere technieken om complicaties te behandelen</a:t>
            </a:r>
          </a:p>
          <a:p>
            <a:pPr lvl="1"/>
            <a:r>
              <a:rPr lang="nl-NL" sz="2000" dirty="0"/>
              <a:t>Het verbeteren van functionele problemen na de operaties</a:t>
            </a:r>
          </a:p>
          <a:p>
            <a:endParaRPr lang="nl-NL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671B3C-EFD4-B7BA-F4FD-C7D373C6244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F5973-1001-4E08-8E51-68E91A0AE64D}" type="slidenum">
              <a:rPr lang="en-US" smtClean="0"/>
              <a:pPr/>
              <a:t>6</a:t>
            </a:fld>
            <a:endParaRPr lang="en-GB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261F069-D2EF-670E-A080-C7613B0E0CAE}"/>
              </a:ext>
            </a:extLst>
          </p:cNvPr>
          <p:cNvSpPr/>
          <p:nvPr/>
        </p:nvSpPr>
        <p:spPr>
          <a:xfrm>
            <a:off x="1" y="6202699"/>
            <a:ext cx="12192000" cy="6553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5FE506-7B9A-6A6E-2FCE-1778D93E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750" y="6270802"/>
            <a:ext cx="2565400" cy="5207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21754D6-C395-486B-0351-849ABD9152B4}"/>
              </a:ext>
            </a:extLst>
          </p:cNvPr>
          <p:cNvSpPr txBox="1">
            <a:spLocks/>
          </p:cNvSpPr>
          <p:nvPr/>
        </p:nvSpPr>
        <p:spPr bwMode="auto">
          <a:xfrm>
            <a:off x="2226926" y="6228443"/>
            <a:ext cx="726382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>
                <a:solidFill>
                  <a:schemeClr val="accent2"/>
                </a:solidFill>
              </a:rPr>
              <a:t>Mark van Berge </a:t>
            </a:r>
            <a:r>
              <a:rPr lang="en-GB" sz="1800" b="1" dirty="0" err="1">
                <a:solidFill>
                  <a:schemeClr val="accent2"/>
                </a:solidFill>
              </a:rPr>
              <a:t>Henegouwen</a:t>
            </a:r>
            <a:endParaRPr lang="en-US" sz="1800" b="1" dirty="0">
              <a:solidFill>
                <a:schemeClr val="accent2"/>
              </a:solidFill>
              <a:latin typeface="Verdana" charset="0"/>
              <a:cs typeface="Verdana" charset="0"/>
            </a:endParaRPr>
          </a:p>
        </p:txBody>
      </p:sp>
      <p:pic>
        <p:nvPicPr>
          <p:cNvPr id="9" name="Picture 4" descr="9CA&amp;mbox=INBOX&amp;uid=5883&amp;number=3&amp;filename=OK3">
            <a:extLst>
              <a:ext uri="{FF2B5EF4-FFF2-40B4-BE49-F238E27FC236}">
                <a16:creationId xmlns:a16="http://schemas.microsoft.com/office/drawing/2014/main" id="{40D9A8AB-C5AD-4135-B049-3C3F4FF31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3176" r="4906" b="24826"/>
          <a:stretch/>
        </p:blipFill>
        <p:spPr bwMode="auto">
          <a:xfrm>
            <a:off x="9029482" y="2668838"/>
            <a:ext cx="2857718" cy="32833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0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24732"/>
            <a:ext cx="11224260" cy="1325563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Wanneer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is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een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operatie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beter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?</a:t>
            </a:r>
            <a:endParaRPr lang="en-US" sz="3200" b="1" noProof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D7668F1-0322-82E0-8541-03BE62CBEFB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F5973-1001-4E08-8E51-68E91A0AE64D}" type="slidenum">
              <a:rPr lang="en-US" smtClean="0"/>
              <a:pPr/>
              <a:t>7</a:t>
            </a:fld>
            <a:endParaRPr lang="en-GB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53833E-4486-F325-FC2F-36261CD50021}"/>
              </a:ext>
            </a:extLst>
          </p:cNvPr>
          <p:cNvSpPr/>
          <p:nvPr/>
        </p:nvSpPr>
        <p:spPr>
          <a:xfrm>
            <a:off x="1" y="6202699"/>
            <a:ext cx="12192000" cy="6553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35805D-B8B6-ACBB-A030-A77EC7B1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750" y="6270802"/>
            <a:ext cx="2565400" cy="5207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5C50995-FE14-2772-CD04-61692A047C80}"/>
              </a:ext>
            </a:extLst>
          </p:cNvPr>
          <p:cNvSpPr txBox="1">
            <a:spLocks/>
          </p:cNvSpPr>
          <p:nvPr/>
        </p:nvSpPr>
        <p:spPr bwMode="auto">
          <a:xfrm>
            <a:off x="2226926" y="6228443"/>
            <a:ext cx="726382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>
                <a:solidFill>
                  <a:schemeClr val="accent2"/>
                </a:solidFill>
              </a:rPr>
              <a:t>Mark van Berge </a:t>
            </a:r>
            <a:r>
              <a:rPr lang="en-GB" sz="1800" b="1" dirty="0" err="1">
                <a:solidFill>
                  <a:schemeClr val="accent2"/>
                </a:solidFill>
              </a:rPr>
              <a:t>Henegouwen</a:t>
            </a:r>
            <a:endParaRPr lang="en-US" sz="1800" b="1" dirty="0">
              <a:solidFill>
                <a:schemeClr val="accent2"/>
              </a:solidFill>
              <a:latin typeface="Verdana" charset="0"/>
              <a:cs typeface="Verdana" charset="0"/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0F114D54-E712-3B5F-E178-DDAEF9324B65}"/>
              </a:ext>
            </a:extLst>
          </p:cNvPr>
          <p:cNvSpPr txBox="1">
            <a:spLocks/>
          </p:cNvSpPr>
          <p:nvPr/>
        </p:nvSpPr>
        <p:spPr>
          <a:xfrm>
            <a:off x="307340" y="1164285"/>
            <a:ext cx="10736580" cy="31699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Beter als we ervoor kunnen zorgen dat</a:t>
            </a:r>
          </a:p>
          <a:p>
            <a:pPr lvl="1"/>
            <a:r>
              <a:rPr lang="nl-NL" sz="2000" dirty="0"/>
              <a:t>Sneller naar huis na een operatie dus sneller ‘in conditie’ </a:t>
            </a:r>
          </a:p>
          <a:p>
            <a:pPr lvl="1"/>
            <a:r>
              <a:rPr lang="nl-NL" sz="2000" dirty="0"/>
              <a:t>Minder complicaties na de operatie, minder naadlekkages bijvoorbeeld</a:t>
            </a:r>
          </a:p>
          <a:p>
            <a:pPr lvl="1"/>
            <a:r>
              <a:rPr lang="nl-NL" sz="2000" dirty="0"/>
              <a:t>Betere verwijdering van de tumor en de lymfklieren dus beter resultaat op de lange termijn</a:t>
            </a:r>
          </a:p>
          <a:p>
            <a:pPr lvl="1"/>
            <a:r>
              <a:rPr lang="nl-NL" sz="2000" dirty="0"/>
              <a:t>Maar ook een kleinere (of geen) operatie als dat kan. Denk bijvoorbeeld aan het verwijderen van een vroege tumor met bijvoorbeeld een endoscopie in plaats van een grote ingrijpende operatie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011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-130834"/>
            <a:ext cx="11224260" cy="1325563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Onderzoek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naar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betere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operaties</a:t>
            </a:r>
            <a:endParaRPr lang="en-US" sz="3200" b="1" noProof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D7668F1-0322-82E0-8541-03BE62CBEFB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F5973-1001-4E08-8E51-68E91A0AE64D}" type="slidenum">
              <a:rPr lang="en-US" smtClean="0"/>
              <a:pPr/>
              <a:t>8</a:t>
            </a:fld>
            <a:endParaRPr lang="en-GB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53833E-4486-F325-FC2F-36261CD50021}"/>
              </a:ext>
            </a:extLst>
          </p:cNvPr>
          <p:cNvSpPr/>
          <p:nvPr/>
        </p:nvSpPr>
        <p:spPr>
          <a:xfrm>
            <a:off x="1" y="6202699"/>
            <a:ext cx="12192000" cy="6553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35805D-B8B6-ACBB-A030-A77EC7B1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750" y="6270802"/>
            <a:ext cx="2565400" cy="5207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5C50995-FE14-2772-CD04-61692A047C80}"/>
              </a:ext>
            </a:extLst>
          </p:cNvPr>
          <p:cNvSpPr txBox="1">
            <a:spLocks/>
          </p:cNvSpPr>
          <p:nvPr/>
        </p:nvSpPr>
        <p:spPr bwMode="auto">
          <a:xfrm>
            <a:off x="2226926" y="6228443"/>
            <a:ext cx="726382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>
                <a:solidFill>
                  <a:schemeClr val="accent2"/>
                </a:solidFill>
              </a:rPr>
              <a:t>Mark van Berge </a:t>
            </a:r>
            <a:r>
              <a:rPr lang="en-GB" sz="1800" b="1" dirty="0" err="1">
                <a:solidFill>
                  <a:schemeClr val="accent2"/>
                </a:solidFill>
              </a:rPr>
              <a:t>Henegouwen</a:t>
            </a:r>
            <a:endParaRPr lang="en-US" sz="1800" b="1" dirty="0">
              <a:solidFill>
                <a:schemeClr val="accent2"/>
              </a:solidFill>
              <a:latin typeface="Verdana" charset="0"/>
              <a:cs typeface="Verdana" charset="0"/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0F114D54-E712-3B5F-E178-DDAEF9324B65}"/>
              </a:ext>
            </a:extLst>
          </p:cNvPr>
          <p:cNvSpPr txBox="1">
            <a:spLocks/>
          </p:cNvSpPr>
          <p:nvPr/>
        </p:nvSpPr>
        <p:spPr>
          <a:xfrm>
            <a:off x="469900" y="955639"/>
            <a:ext cx="11026912" cy="31699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/>
              <a:t>Voorbeelden robotoperaties</a:t>
            </a:r>
          </a:p>
          <a:p>
            <a:pPr marL="0" indent="0">
              <a:buNone/>
            </a:pPr>
            <a:r>
              <a:rPr lang="nl-NL" sz="2400" dirty="0"/>
              <a:t>	verfijnder én beter zicht (3D en vergroting)</a:t>
            </a:r>
          </a:p>
          <a:p>
            <a:pPr marL="0" indent="0">
              <a:buNone/>
            </a:pPr>
            <a:r>
              <a:rPr lang="nl-NL" sz="2400" dirty="0"/>
              <a:t>	studie om te vergelijken of de ROBOT beter is dan ’gewoon’ </a:t>
            </a:r>
            <a:r>
              <a:rPr lang="nl-NL" sz="2400" dirty="0" err="1"/>
              <a:t>scopisch</a:t>
            </a:r>
            <a:r>
              <a:rPr lang="nl-NL" sz="2400" dirty="0"/>
              <a:t> opereren</a:t>
            </a:r>
          </a:p>
          <a:p>
            <a:pPr marL="0" indent="0">
              <a:buNone/>
            </a:pPr>
            <a:r>
              <a:rPr lang="nl-NL" sz="2400" dirty="0"/>
              <a:t>	ROBOT 2 studie (Europese studie Amsterdam UMC enige centrum in Nederland)</a:t>
            </a:r>
            <a:endParaRPr lang="nl-NL" sz="2000" dirty="0"/>
          </a:p>
          <a:p>
            <a:endParaRPr lang="nl-NL" dirty="0"/>
          </a:p>
        </p:txBody>
      </p:sp>
      <p:pic>
        <p:nvPicPr>
          <p:cNvPr id="4" name="Tijdelijke aanduiding voor inhoud 2">
            <a:extLst>
              <a:ext uri="{FF2B5EF4-FFF2-40B4-BE49-F238E27FC236}">
                <a16:creationId xmlns:a16="http://schemas.microsoft.com/office/drawing/2014/main" id="{EDA15585-F17A-2B56-ED30-71A33C86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2" y="3142008"/>
            <a:ext cx="3561664" cy="23914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8955DB5-714D-7DAA-E4E7-57021EDD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477" y="2738962"/>
            <a:ext cx="4098610" cy="30739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7BD0FAE-1F3F-AA9F-19B4-D873BC0A06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4821" y="3164960"/>
            <a:ext cx="3391671" cy="25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4FD81-F0E3-440F-B7B4-37434869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-130834"/>
            <a:ext cx="11224260" cy="1325563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Onderzoek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naar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betere</a:t>
            </a:r>
            <a:r>
              <a:rPr lang="en-US" sz="32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+mn-lt"/>
              </a:rPr>
              <a:t>operaties</a:t>
            </a:r>
            <a:endParaRPr lang="en-US" sz="3200" b="1" noProof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D7668F1-0322-82E0-8541-03BE62CBEFB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F5973-1001-4E08-8E51-68E91A0AE64D}" type="slidenum">
              <a:rPr lang="en-US" smtClean="0"/>
              <a:pPr/>
              <a:t>9</a:t>
            </a:fld>
            <a:endParaRPr lang="en-GB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53833E-4486-F325-FC2F-36261CD50021}"/>
              </a:ext>
            </a:extLst>
          </p:cNvPr>
          <p:cNvSpPr/>
          <p:nvPr/>
        </p:nvSpPr>
        <p:spPr>
          <a:xfrm>
            <a:off x="1" y="6202699"/>
            <a:ext cx="12192000" cy="6553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35805D-B8B6-ACBB-A030-A77EC7B1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750" y="6270802"/>
            <a:ext cx="2565400" cy="5207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5C50995-FE14-2772-CD04-61692A047C80}"/>
              </a:ext>
            </a:extLst>
          </p:cNvPr>
          <p:cNvSpPr txBox="1">
            <a:spLocks/>
          </p:cNvSpPr>
          <p:nvPr/>
        </p:nvSpPr>
        <p:spPr bwMode="auto">
          <a:xfrm>
            <a:off x="2226926" y="6228443"/>
            <a:ext cx="726382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>
                <a:solidFill>
                  <a:schemeClr val="accent2"/>
                </a:solidFill>
              </a:rPr>
              <a:t>Mark van Berge </a:t>
            </a:r>
            <a:r>
              <a:rPr lang="en-GB" sz="1800" b="1" dirty="0" err="1">
                <a:solidFill>
                  <a:schemeClr val="accent2"/>
                </a:solidFill>
              </a:rPr>
              <a:t>Henegouwen</a:t>
            </a:r>
            <a:endParaRPr lang="en-US" sz="1800" b="1" dirty="0">
              <a:solidFill>
                <a:schemeClr val="accent2"/>
              </a:solidFill>
              <a:latin typeface="Verdana" charset="0"/>
              <a:cs typeface="Verdana" charset="0"/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0F114D54-E712-3B5F-E178-DDAEF9324B65}"/>
              </a:ext>
            </a:extLst>
          </p:cNvPr>
          <p:cNvSpPr txBox="1">
            <a:spLocks/>
          </p:cNvSpPr>
          <p:nvPr/>
        </p:nvSpPr>
        <p:spPr>
          <a:xfrm>
            <a:off x="469900" y="955639"/>
            <a:ext cx="11026912" cy="31699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/>
              <a:t>Voorbeelden kijken met contrast voor doorbloeding</a:t>
            </a:r>
          </a:p>
          <a:p>
            <a:pPr marL="0" indent="0">
              <a:buNone/>
            </a:pPr>
            <a:r>
              <a:rPr lang="nl-NL" sz="2400" dirty="0"/>
              <a:t>	betere doorbloeding van de buismaag geeft minder lekkage</a:t>
            </a:r>
          </a:p>
          <a:p>
            <a:pPr marL="0" indent="0">
              <a:buNone/>
            </a:pPr>
            <a:r>
              <a:rPr lang="nl-NL" sz="2400" dirty="0"/>
              <a:t>	Onderzoek naar doorbloeding met een kleurstof</a:t>
            </a:r>
          </a:p>
          <a:p>
            <a:pPr marL="0" indent="0">
              <a:buNone/>
            </a:pPr>
            <a:r>
              <a:rPr lang="nl-NL" sz="2400" dirty="0"/>
              <a:t>	‘ICG’ geeft reflectie van licht zodat de chirurg doorbloeding kan ‘zien’</a:t>
            </a:r>
          </a:p>
          <a:p>
            <a:pPr marL="0" indent="0">
              <a:buNone/>
            </a:pPr>
            <a:r>
              <a:rPr lang="nl-NL" sz="2400" dirty="0"/>
              <a:t>	Maar ook bepaalde structuren kan zien (lymfklieren en andere structuren) </a:t>
            </a:r>
          </a:p>
          <a:p>
            <a:pPr marL="0" indent="0">
              <a:buNone/>
            </a:pPr>
            <a:endParaRPr lang="nl-NL" sz="2000" dirty="0"/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E313F4B-FAE3-8D46-248F-2E4BF2576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19" y="3429000"/>
            <a:ext cx="3709093" cy="211223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1070BA33-B657-1767-0005-C722CBF0F6B8}"/>
              </a:ext>
            </a:extLst>
          </p:cNvPr>
          <p:cNvSpPr txBox="1">
            <a:spLocks/>
          </p:cNvSpPr>
          <p:nvPr/>
        </p:nvSpPr>
        <p:spPr>
          <a:xfrm>
            <a:off x="7860732" y="5620472"/>
            <a:ext cx="3856943" cy="802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/>
              <a:t>groen lymfe vat</a:t>
            </a:r>
            <a:endParaRPr lang="nl-NL" sz="2400" dirty="0"/>
          </a:p>
          <a:p>
            <a:pPr marL="0" indent="0">
              <a:buNone/>
            </a:pPr>
            <a:endParaRPr lang="nl-NL" sz="2000" dirty="0"/>
          </a:p>
          <a:p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A3BC826-31D5-D592-2204-558421D57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757" y="3429000"/>
            <a:ext cx="4192935" cy="2147914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B7D8642F-670E-A728-78A5-5987F341BDEB}"/>
              </a:ext>
            </a:extLst>
          </p:cNvPr>
          <p:cNvSpPr txBox="1">
            <a:spLocks/>
          </p:cNvSpPr>
          <p:nvPr/>
        </p:nvSpPr>
        <p:spPr>
          <a:xfrm>
            <a:off x="3250673" y="5635066"/>
            <a:ext cx="5005992" cy="802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/>
              <a:t>Groene lymfklier (schildwachtklier)</a:t>
            </a:r>
            <a:endParaRPr lang="nl-NL" sz="2400" dirty="0"/>
          </a:p>
          <a:p>
            <a:pPr marL="0" indent="0">
              <a:buNone/>
            </a:pPr>
            <a:endParaRPr lang="nl-NL" sz="2000" dirty="0"/>
          </a:p>
          <a:p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06AFF34-447A-7F28-983B-3E9256CF7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96" y="3429000"/>
            <a:ext cx="2780773" cy="2172479"/>
          </a:xfrm>
          <a:prstGeom prst="rect">
            <a:avLst/>
          </a:prstGeom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DEE46947-012C-9EEA-55F6-634643DE2073}"/>
              </a:ext>
            </a:extLst>
          </p:cNvPr>
          <p:cNvSpPr txBox="1">
            <a:spLocks/>
          </p:cNvSpPr>
          <p:nvPr/>
        </p:nvSpPr>
        <p:spPr>
          <a:xfrm>
            <a:off x="363876" y="5649660"/>
            <a:ext cx="5005992" cy="802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/>
              <a:t>Groene buismaag</a:t>
            </a:r>
            <a:endParaRPr lang="nl-NL" sz="2400" dirty="0"/>
          </a:p>
          <a:p>
            <a:pPr marL="0" indent="0">
              <a:buNone/>
            </a:pP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28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6160</TotalTime>
  <Words>405</Words>
  <Application>Microsoft Office PowerPoint</Application>
  <PresentationFormat>Breedbeeld</PresentationFormat>
  <Paragraphs>78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Trebuchet MS</vt:lpstr>
      <vt:lpstr>Verdana</vt:lpstr>
      <vt:lpstr>Kantoorthema</vt:lpstr>
      <vt:lpstr>Nieuwe Ontwikkelingen en Resultaten van Slokdarm- en Maagchirurgie in het Amsterdam UMC</vt:lpstr>
      <vt:lpstr>Het chirurgisch team in Amsterdam UMC</vt:lpstr>
      <vt:lpstr>Hoe vaak komt slokdarm- en maagkanker voor?</vt:lpstr>
      <vt:lpstr>Amsterdam UMC grootste centrum voor slokdarm en maagkanker in Nederland (landelijke gegevens zorgportaal 2021)</vt:lpstr>
      <vt:lpstr>Behandelaars zijn continu op zoek naar verbeteringen in de zorg</vt:lpstr>
      <vt:lpstr>Operaties voor slokdarm- en maagkanker</vt:lpstr>
      <vt:lpstr>Wanneer is een operatie beter?</vt:lpstr>
      <vt:lpstr>Onderzoek naar betere operaties</vt:lpstr>
      <vt:lpstr>Onderzoek naar betere operaties</vt:lpstr>
      <vt:lpstr>Veel nieuwe technieken om chirurgisch verder te verbeteren</vt:lpstr>
      <vt:lpstr>Live presentative op donderdag 23 maart 14 uur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Noteboom, L.</dc:creator>
  <cp:lastModifiedBy>Bakker - Janmaat, A.D. (Alice)</cp:lastModifiedBy>
  <cp:revision>12</cp:revision>
  <dcterms:created xsi:type="dcterms:W3CDTF">2022-01-24T08:33:36Z</dcterms:created>
  <dcterms:modified xsi:type="dcterms:W3CDTF">2023-03-20T07:38:33Z</dcterms:modified>
</cp:coreProperties>
</file>