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7"/>
  </p:notesMasterIdLst>
  <p:sldIdLst>
    <p:sldId id="265" r:id="rId5"/>
    <p:sldId id="266" r:id="rId6"/>
    <p:sldId id="273" r:id="rId7"/>
    <p:sldId id="274" r:id="rId8"/>
    <p:sldId id="275" r:id="rId9"/>
    <p:sldId id="276" r:id="rId10"/>
    <p:sldId id="277" r:id="rId11"/>
    <p:sldId id="279" r:id="rId12"/>
    <p:sldId id="282" r:id="rId13"/>
    <p:sldId id="284" r:id="rId14"/>
    <p:sldId id="287" r:id="rId15"/>
    <p:sldId id="290" r:id="rId16"/>
    <p:sldId id="293" r:id="rId17"/>
    <p:sldId id="295" r:id="rId18"/>
    <p:sldId id="297" r:id="rId19"/>
    <p:sldId id="299" r:id="rId20"/>
    <p:sldId id="278" r:id="rId21"/>
    <p:sldId id="280" r:id="rId22"/>
    <p:sldId id="320" r:id="rId23"/>
    <p:sldId id="283" r:id="rId24"/>
    <p:sldId id="285" r:id="rId25"/>
    <p:sldId id="286" r:id="rId26"/>
    <p:sldId id="288" r:id="rId27"/>
    <p:sldId id="289" r:id="rId28"/>
    <p:sldId id="291" r:id="rId29"/>
    <p:sldId id="292" r:id="rId30"/>
    <p:sldId id="294" r:id="rId31"/>
    <p:sldId id="296" r:id="rId32"/>
    <p:sldId id="298" r:id="rId33"/>
    <p:sldId id="300" r:id="rId34"/>
    <p:sldId id="301" r:id="rId35"/>
    <p:sldId id="302" r:id="rId36"/>
    <p:sldId id="303" r:id="rId37"/>
    <p:sldId id="305" r:id="rId38"/>
    <p:sldId id="307" r:id="rId39"/>
    <p:sldId id="304" r:id="rId40"/>
    <p:sldId id="306" r:id="rId41"/>
    <p:sldId id="308" r:id="rId42"/>
    <p:sldId id="326" r:id="rId43"/>
    <p:sldId id="309" r:id="rId44"/>
    <p:sldId id="317" r:id="rId45"/>
    <p:sldId id="318" r:id="rId46"/>
    <p:sldId id="316" r:id="rId47"/>
    <p:sldId id="319" r:id="rId48"/>
    <p:sldId id="312" r:id="rId49"/>
    <p:sldId id="321" r:id="rId50"/>
    <p:sldId id="322" r:id="rId51"/>
    <p:sldId id="323" r:id="rId52"/>
    <p:sldId id="325" r:id="rId53"/>
    <p:sldId id="313" r:id="rId54"/>
    <p:sldId id="314" r:id="rId55"/>
    <p:sldId id="315" r:id="rId5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45">
          <p15:clr>
            <a:srgbClr val="A4A3A4"/>
          </p15:clr>
        </p15:guide>
        <p15:guide id="2" pos="468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B4"/>
    <a:srgbClr val="F6AB6D"/>
    <a:srgbClr val="5D639A"/>
    <a:srgbClr val="003741"/>
    <a:srgbClr val="6AB650"/>
    <a:srgbClr val="F07814"/>
    <a:srgbClr val="E89E00"/>
    <a:srgbClr val="CED9E5"/>
    <a:srgbClr val="00373E"/>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774B72-07F0-D26C-1630-1D2ACBD3E8E3}" v="11" dt="2025-04-02T07:56:41.49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80" autoAdjust="0"/>
    <p:restoredTop sz="95293" autoAdjust="0"/>
  </p:normalViewPr>
  <p:slideViewPr>
    <p:cSldViewPr snapToGrid="0">
      <p:cViewPr varScale="1">
        <p:scale>
          <a:sx n="125" d="100"/>
          <a:sy n="125" d="100"/>
        </p:scale>
        <p:origin x="198" y="102"/>
      </p:cViewPr>
      <p:guideLst>
        <p:guide orient="horz" pos="2845"/>
        <p:guide pos="4683"/>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62" d="100"/>
          <a:sy n="62" d="100"/>
        </p:scale>
        <p:origin x="-3456"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insven, L. van (Lisanne)" userId="S::l.vangrinsven@amsterdamumc.nl::62c833b5-9f0d-4304-b9c6-7b166d368b8a" providerId="AD" clId="Web-{8F774B72-07F0-D26C-1630-1D2ACBD3E8E3}"/>
    <pc:docChg chg="modSld">
      <pc:chgData name="Grinsven, L. van (Lisanne)" userId="S::l.vangrinsven@amsterdamumc.nl::62c833b5-9f0d-4304-b9c6-7b166d368b8a" providerId="AD" clId="Web-{8F774B72-07F0-D26C-1630-1D2ACBD3E8E3}" dt="2025-04-02T07:56:41.491" v="10" actId="14100"/>
      <pc:docMkLst>
        <pc:docMk/>
      </pc:docMkLst>
      <pc:sldChg chg="addSp modSp">
        <pc:chgData name="Grinsven, L. van (Lisanne)" userId="S::l.vangrinsven@amsterdamumc.nl::62c833b5-9f0d-4304-b9c6-7b166d368b8a" providerId="AD" clId="Web-{8F774B72-07F0-D26C-1630-1D2ACBD3E8E3}" dt="2025-04-02T07:56:41.491" v="10" actId="14100"/>
        <pc:sldMkLst>
          <pc:docMk/>
          <pc:sldMk cId="330348404" sldId="265"/>
        </pc:sldMkLst>
        <pc:spChg chg="add mod">
          <ac:chgData name="Grinsven, L. van (Lisanne)" userId="S::l.vangrinsven@amsterdamumc.nl::62c833b5-9f0d-4304-b9c6-7b166d368b8a" providerId="AD" clId="Web-{8F774B72-07F0-D26C-1630-1D2ACBD3E8E3}" dt="2025-04-02T07:56:08.600" v="4" actId="1076"/>
          <ac:spMkLst>
            <pc:docMk/>
            <pc:sldMk cId="330348404" sldId="265"/>
            <ac:spMk id="4" creationId="{D4FFF7E3-112E-C572-3F57-FAFC5F5AFDB6}"/>
          </ac:spMkLst>
        </pc:spChg>
        <pc:spChg chg="add mod">
          <ac:chgData name="Grinsven, L. van (Lisanne)" userId="S::l.vangrinsven@amsterdamumc.nl::62c833b5-9f0d-4304-b9c6-7b166d368b8a" providerId="AD" clId="Web-{8F774B72-07F0-D26C-1630-1D2ACBD3E8E3}" dt="2025-04-02T07:56:41.491" v="10" actId="14100"/>
          <ac:spMkLst>
            <pc:docMk/>
            <pc:sldMk cId="330348404" sldId="265"/>
            <ac:spMk id="5" creationId="{3D214A07-1222-09E4-EFC1-D008D04B8FE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werkblad.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werkblad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werkblad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werkblad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werkblad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werkblad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03741"/>
                </a:solidFill>
                <a:latin typeface="Montserrat SemiBold" pitchFamily="2" charset="0"/>
                <a:ea typeface="+mn-ea"/>
                <a:cs typeface="+mn-cs"/>
              </a:defRPr>
            </a:pPr>
            <a:r>
              <a:rPr lang="en-US">
                <a:latin typeface="Montserrat SemiBold" pitchFamily="2" charset="0"/>
              </a:rPr>
              <a:t>Duizeligheid bij volwassenen</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003741"/>
              </a:solidFill>
              <a:latin typeface="Montserrat SemiBold" pitchFamily="2" charset="0"/>
              <a:ea typeface="+mn-ea"/>
              <a:cs typeface="+mn-cs"/>
            </a:defRPr>
          </a:pPr>
          <a:endParaRPr lang="nl-NL"/>
        </a:p>
      </c:txPr>
    </c:title>
    <c:autoTitleDeleted val="0"/>
    <c:plotArea>
      <c:layout/>
      <c:barChart>
        <c:barDir val="col"/>
        <c:grouping val="clustered"/>
        <c:varyColors val="0"/>
        <c:ser>
          <c:idx val="0"/>
          <c:order val="0"/>
          <c:tx>
            <c:strRef>
              <c:f>Blad1!$B$1</c:f>
              <c:strCache>
                <c:ptCount val="1"/>
                <c:pt idx="0">
                  <c:v>Duizelig</c:v>
                </c:pt>
              </c:strCache>
            </c:strRef>
          </c:tx>
          <c:spPr>
            <a:solidFill>
              <a:srgbClr val="ED9750"/>
            </a:solidFill>
            <a:ln>
              <a:solidFill>
                <a:srgbClr val="ED9750"/>
              </a:solidFill>
            </a:ln>
            <a:effectLst/>
          </c:spPr>
          <c:invertIfNegative val="0"/>
          <c:cat>
            <c:strRef>
              <c:f>Blad1!$A$2:$A$4</c:f>
              <c:strCache>
                <c:ptCount val="3"/>
                <c:pt idx="0">
                  <c:v>18+</c:v>
                </c:pt>
                <c:pt idx="1">
                  <c:v>65+</c:v>
                </c:pt>
                <c:pt idx="2">
                  <c:v>85+</c:v>
                </c:pt>
              </c:strCache>
            </c:strRef>
          </c:cat>
          <c:val>
            <c:numRef>
              <c:f>Blad1!$B$2:$B$4</c:f>
              <c:numCache>
                <c:formatCode>General</c:formatCode>
                <c:ptCount val="3"/>
                <c:pt idx="0">
                  <c:v>25</c:v>
                </c:pt>
                <c:pt idx="1">
                  <c:v>30</c:v>
                </c:pt>
                <c:pt idx="2">
                  <c:v>50</c:v>
                </c:pt>
              </c:numCache>
            </c:numRef>
          </c:val>
          <c:extLst>
            <c:ext xmlns:c16="http://schemas.microsoft.com/office/drawing/2014/chart" uri="{C3380CC4-5D6E-409C-BE32-E72D297353CC}">
              <c16:uniqueId val="{00000000-03B7-47A3-945E-DBE91B521AD6}"/>
            </c:ext>
          </c:extLst>
        </c:ser>
        <c:dLbls>
          <c:showLegendKey val="0"/>
          <c:showVal val="0"/>
          <c:showCatName val="0"/>
          <c:showSerName val="0"/>
          <c:showPercent val="0"/>
          <c:showBubbleSize val="0"/>
        </c:dLbls>
        <c:gapWidth val="219"/>
        <c:overlap val="-27"/>
        <c:axId val="353394048"/>
        <c:axId val="353385520"/>
      </c:barChart>
      <c:catAx>
        <c:axId val="35339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3741"/>
                </a:solidFill>
                <a:latin typeface="Montserrat Light" pitchFamily="2" charset="0"/>
                <a:ea typeface="+mn-ea"/>
                <a:cs typeface="+mn-cs"/>
              </a:defRPr>
            </a:pPr>
            <a:endParaRPr lang="nl-NL"/>
          </a:p>
        </c:txPr>
        <c:crossAx val="353385520"/>
        <c:crosses val="autoZero"/>
        <c:auto val="1"/>
        <c:lblAlgn val="ctr"/>
        <c:lblOffset val="100"/>
        <c:noMultiLvlLbl val="0"/>
      </c:catAx>
      <c:valAx>
        <c:axId val="353385520"/>
        <c:scaling>
          <c:orientation val="minMax"/>
        </c:scaling>
        <c:delete val="0"/>
        <c:axPos val="l"/>
        <c:majorGridlines>
          <c:spPr>
            <a:ln w="9525" cap="flat" cmpd="sng" algn="ctr">
              <a:solidFill>
                <a:srgbClr val="FFC000"/>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3741"/>
                </a:solidFill>
                <a:latin typeface="Montserrat Light" pitchFamily="2" charset="0"/>
                <a:ea typeface="+mn-ea"/>
                <a:cs typeface="+mn-cs"/>
              </a:defRPr>
            </a:pPr>
            <a:endParaRPr lang="nl-NL"/>
          </a:p>
        </c:txPr>
        <c:crossAx val="35339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rgbClr val="003741"/>
              </a:solidFill>
              <a:latin typeface="Montserrat Light" pitchFamily="2" charset="0"/>
              <a:ea typeface="+mn-ea"/>
              <a:cs typeface="+mn-cs"/>
            </a:defRPr>
          </a:pPr>
          <a:endParaRPr lang="nl-NL"/>
        </a:p>
      </c:txPr>
    </c:legend>
    <c:plotVisOnly val="1"/>
    <c:dispBlanksAs val="gap"/>
    <c:showDLblsOverMax val="0"/>
  </c:chart>
  <c:spPr>
    <a:noFill/>
    <a:ln>
      <a:noFill/>
    </a:ln>
    <a:effectLst/>
  </c:spPr>
  <c:txPr>
    <a:bodyPr/>
    <a:lstStyle/>
    <a:p>
      <a:pPr>
        <a:defRPr>
          <a:solidFill>
            <a:srgbClr val="003741"/>
          </a:solidFill>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Aantal voorschriften betahistine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Blad1!$B$1</c:f>
              <c:strCache>
                <c:ptCount val="1"/>
                <c:pt idx="0">
                  <c:v>Betahistine</c:v>
                </c:pt>
              </c:strCache>
            </c:strRef>
          </c:tx>
          <c:spPr>
            <a:solidFill>
              <a:srgbClr val="004137"/>
            </a:solidFill>
            <a:ln>
              <a:noFill/>
            </a:ln>
            <a:effectLst/>
          </c:spPr>
          <c:invertIfNegative val="0"/>
          <c:cat>
            <c:strRef>
              <c:f>Blad1!$A$2:$A$6</c:f>
              <c:strCache>
                <c:ptCount val="5"/>
                <c:pt idx="0">
                  <c:v>Huisarts 1</c:v>
                </c:pt>
                <c:pt idx="1">
                  <c:v>Huisarts 2</c:v>
                </c:pt>
                <c:pt idx="2">
                  <c:v>Huisarts 3</c:v>
                </c:pt>
                <c:pt idx="3">
                  <c:v>Huisarts 4</c:v>
                </c:pt>
                <c:pt idx="4">
                  <c:v>Normpraktijk</c:v>
                </c:pt>
              </c:strCache>
            </c:strRef>
          </c:cat>
          <c:val>
            <c:numRef>
              <c:f>Blad1!$B$2:$B$6</c:f>
              <c:numCache>
                <c:formatCode>General</c:formatCode>
                <c:ptCount val="5"/>
                <c:pt idx="0">
                  <c:v>1200</c:v>
                </c:pt>
                <c:pt idx="1">
                  <c:v>2800</c:v>
                </c:pt>
                <c:pt idx="2">
                  <c:v>2500</c:v>
                </c:pt>
                <c:pt idx="3">
                  <c:v>2900</c:v>
                </c:pt>
                <c:pt idx="4">
                  <c:v>1641</c:v>
                </c:pt>
              </c:numCache>
            </c:numRef>
          </c:val>
          <c:extLst>
            <c:ext xmlns:c16="http://schemas.microsoft.com/office/drawing/2014/chart" uri="{C3380CC4-5D6E-409C-BE32-E72D297353CC}">
              <c16:uniqueId val="{00000000-4577-4297-8E06-08A938F45B33}"/>
            </c:ext>
          </c:extLst>
        </c:ser>
        <c:dLbls>
          <c:showLegendKey val="0"/>
          <c:showVal val="0"/>
          <c:showCatName val="0"/>
          <c:showSerName val="0"/>
          <c:showPercent val="0"/>
          <c:showBubbleSize val="0"/>
        </c:dLbls>
        <c:gapWidth val="219"/>
        <c:overlap val="-27"/>
        <c:axId val="486088728"/>
        <c:axId val="486096272"/>
      </c:barChart>
      <c:catAx>
        <c:axId val="486088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486096272"/>
        <c:crosses val="autoZero"/>
        <c:auto val="1"/>
        <c:lblAlgn val="ctr"/>
        <c:lblOffset val="100"/>
        <c:noMultiLvlLbl val="0"/>
      </c:catAx>
      <c:valAx>
        <c:axId val="486096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486088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Aantal</a:t>
            </a:r>
            <a:r>
              <a:rPr lang="en-US" baseline="0"/>
              <a:t> voorschriften cinnarizine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Blad1!$B$1</c:f>
              <c:strCache>
                <c:ptCount val="1"/>
                <c:pt idx="0">
                  <c:v>Cinnarizine</c:v>
                </c:pt>
              </c:strCache>
            </c:strRef>
          </c:tx>
          <c:spPr>
            <a:solidFill>
              <a:srgbClr val="F07814"/>
            </a:solidFill>
            <a:ln>
              <a:noFill/>
            </a:ln>
            <a:effectLst/>
          </c:spPr>
          <c:invertIfNegative val="0"/>
          <c:cat>
            <c:strRef>
              <c:f>Blad1!$A$2:$A$6</c:f>
              <c:strCache>
                <c:ptCount val="5"/>
                <c:pt idx="0">
                  <c:v>Huisarts 1</c:v>
                </c:pt>
                <c:pt idx="1">
                  <c:v>Huisarts 2</c:v>
                </c:pt>
                <c:pt idx="2">
                  <c:v>Huisarts 3</c:v>
                </c:pt>
                <c:pt idx="3">
                  <c:v>Huisarts 4</c:v>
                </c:pt>
                <c:pt idx="4">
                  <c:v>Normpraktijk</c:v>
                </c:pt>
              </c:strCache>
            </c:strRef>
          </c:cat>
          <c:val>
            <c:numRef>
              <c:f>Blad1!$B$2:$B$6</c:f>
              <c:numCache>
                <c:formatCode>General</c:formatCode>
                <c:ptCount val="5"/>
                <c:pt idx="0">
                  <c:v>200</c:v>
                </c:pt>
                <c:pt idx="1">
                  <c:v>400</c:v>
                </c:pt>
                <c:pt idx="2">
                  <c:v>300</c:v>
                </c:pt>
                <c:pt idx="3">
                  <c:v>100</c:v>
                </c:pt>
                <c:pt idx="4">
                  <c:v>204</c:v>
                </c:pt>
              </c:numCache>
            </c:numRef>
          </c:val>
          <c:extLst>
            <c:ext xmlns:c16="http://schemas.microsoft.com/office/drawing/2014/chart" uri="{C3380CC4-5D6E-409C-BE32-E72D297353CC}">
              <c16:uniqueId val="{00000000-8142-4998-AF33-60C73DAA89CC}"/>
            </c:ext>
          </c:extLst>
        </c:ser>
        <c:dLbls>
          <c:showLegendKey val="0"/>
          <c:showVal val="0"/>
          <c:showCatName val="0"/>
          <c:showSerName val="0"/>
          <c:showPercent val="0"/>
          <c:showBubbleSize val="0"/>
        </c:dLbls>
        <c:gapWidth val="219"/>
        <c:overlap val="-27"/>
        <c:axId val="491905208"/>
        <c:axId val="491907832"/>
      </c:barChart>
      <c:catAx>
        <c:axId val="491905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491907832"/>
        <c:crosses val="autoZero"/>
        <c:auto val="1"/>
        <c:lblAlgn val="ctr"/>
        <c:lblOffset val="100"/>
        <c:noMultiLvlLbl val="0"/>
      </c:catAx>
      <c:valAx>
        <c:axId val="4919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491905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Aantal voorschriften</a:t>
            </a:r>
            <a:r>
              <a:rPr lang="nl-NL" baseline="0"/>
              <a:t> flunarizine en overige vertigomiddelen</a:t>
            </a:r>
            <a:endParaRPr lang="nl-N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Blad1!$B$1</c:f>
              <c:strCache>
                <c:ptCount val="1"/>
                <c:pt idx="0">
                  <c:v>Flunarizine</c:v>
                </c:pt>
              </c:strCache>
            </c:strRef>
          </c:tx>
          <c:spPr>
            <a:solidFill>
              <a:srgbClr val="CED9E5"/>
            </a:solidFill>
            <a:ln>
              <a:noFill/>
            </a:ln>
            <a:effectLst/>
          </c:spPr>
          <c:invertIfNegative val="0"/>
          <c:cat>
            <c:strRef>
              <c:f>Blad1!$A$2:$A$6</c:f>
              <c:strCache>
                <c:ptCount val="5"/>
                <c:pt idx="0">
                  <c:v>Huisarts 1</c:v>
                </c:pt>
                <c:pt idx="1">
                  <c:v>Huisarts 2</c:v>
                </c:pt>
                <c:pt idx="2">
                  <c:v>Huisarts 3</c:v>
                </c:pt>
                <c:pt idx="3">
                  <c:v>Huisarts 4</c:v>
                </c:pt>
                <c:pt idx="4">
                  <c:v>Normpraktijk</c:v>
                </c:pt>
              </c:strCache>
            </c:strRef>
          </c:cat>
          <c:val>
            <c:numRef>
              <c:f>Blad1!$B$2:$B$6</c:f>
              <c:numCache>
                <c:formatCode>General</c:formatCode>
                <c:ptCount val="5"/>
                <c:pt idx="0">
                  <c:v>0</c:v>
                </c:pt>
                <c:pt idx="1">
                  <c:v>6</c:v>
                </c:pt>
                <c:pt idx="2">
                  <c:v>9</c:v>
                </c:pt>
                <c:pt idx="3">
                  <c:v>3</c:v>
                </c:pt>
                <c:pt idx="4">
                  <c:v>7</c:v>
                </c:pt>
              </c:numCache>
            </c:numRef>
          </c:val>
          <c:extLst>
            <c:ext xmlns:c16="http://schemas.microsoft.com/office/drawing/2014/chart" uri="{C3380CC4-5D6E-409C-BE32-E72D297353CC}">
              <c16:uniqueId val="{00000000-285A-4920-9697-3935BA804309}"/>
            </c:ext>
          </c:extLst>
        </c:ser>
        <c:ser>
          <c:idx val="1"/>
          <c:order val="1"/>
          <c:tx>
            <c:strRef>
              <c:f>Blad1!$C$1</c:f>
              <c:strCache>
                <c:ptCount val="1"/>
                <c:pt idx="0">
                  <c:v>Overig</c:v>
                </c:pt>
              </c:strCache>
            </c:strRef>
          </c:tx>
          <c:spPr>
            <a:solidFill>
              <a:srgbClr val="E6000F"/>
            </a:solidFill>
            <a:ln>
              <a:noFill/>
            </a:ln>
            <a:effectLst/>
          </c:spPr>
          <c:invertIfNegative val="0"/>
          <c:cat>
            <c:strRef>
              <c:f>Blad1!$A$2:$A$6</c:f>
              <c:strCache>
                <c:ptCount val="5"/>
                <c:pt idx="0">
                  <c:v>Huisarts 1</c:v>
                </c:pt>
                <c:pt idx="1">
                  <c:v>Huisarts 2</c:v>
                </c:pt>
                <c:pt idx="2">
                  <c:v>Huisarts 3</c:v>
                </c:pt>
                <c:pt idx="3">
                  <c:v>Huisarts 4</c:v>
                </c:pt>
                <c:pt idx="4">
                  <c:v>Normpraktijk</c:v>
                </c:pt>
              </c:strCache>
            </c:strRef>
          </c:cat>
          <c:val>
            <c:numRef>
              <c:f>Blad1!$C$2:$C$6</c:f>
              <c:numCache>
                <c:formatCode>General</c:formatCode>
                <c:ptCount val="5"/>
                <c:pt idx="0">
                  <c:v>5</c:v>
                </c:pt>
                <c:pt idx="1">
                  <c:v>10</c:v>
                </c:pt>
                <c:pt idx="2">
                  <c:v>0</c:v>
                </c:pt>
                <c:pt idx="3">
                  <c:v>4</c:v>
                </c:pt>
                <c:pt idx="4">
                  <c:v>7</c:v>
                </c:pt>
              </c:numCache>
            </c:numRef>
          </c:val>
          <c:extLst>
            <c:ext xmlns:c16="http://schemas.microsoft.com/office/drawing/2014/chart" uri="{C3380CC4-5D6E-409C-BE32-E72D297353CC}">
              <c16:uniqueId val="{00000001-285A-4920-9697-3935BA804309}"/>
            </c:ext>
          </c:extLst>
        </c:ser>
        <c:dLbls>
          <c:showLegendKey val="0"/>
          <c:showVal val="0"/>
          <c:showCatName val="0"/>
          <c:showSerName val="0"/>
          <c:showPercent val="0"/>
          <c:showBubbleSize val="0"/>
        </c:dLbls>
        <c:gapWidth val="219"/>
        <c:overlap val="-27"/>
        <c:axId val="486099880"/>
        <c:axId val="486100536"/>
      </c:barChart>
      <c:catAx>
        <c:axId val="486099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486100536"/>
        <c:crosses val="autoZero"/>
        <c:auto val="1"/>
        <c:lblAlgn val="ctr"/>
        <c:lblOffset val="100"/>
        <c:noMultiLvlLbl val="0"/>
      </c:catAx>
      <c:valAx>
        <c:axId val="486100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486099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Aantal voorschriften</a:t>
            </a:r>
            <a:r>
              <a:rPr lang="nl-NL" baseline="0"/>
              <a:t> per vertigomiddel</a:t>
            </a:r>
            <a:endParaRPr lang="nl-N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stacked"/>
        <c:varyColors val="0"/>
        <c:ser>
          <c:idx val="0"/>
          <c:order val="0"/>
          <c:tx>
            <c:strRef>
              <c:f>'Voorbeeldgrafiek 2'!$B$1</c:f>
              <c:strCache>
                <c:ptCount val="1"/>
                <c:pt idx="0">
                  <c:v>Huisarts 1</c:v>
                </c:pt>
              </c:strCache>
            </c:strRef>
          </c:tx>
          <c:spPr>
            <a:solidFill>
              <a:srgbClr val="003741"/>
            </a:solidFill>
            <a:ln>
              <a:noFill/>
            </a:ln>
            <a:effectLst/>
          </c:spPr>
          <c:invertIfNegative val="0"/>
          <c:cat>
            <c:strRef>
              <c:f>'Voorbeeldgrafiek 2'!$A$2:$A$9</c:f>
              <c:strCache>
                <c:ptCount val="8"/>
                <c:pt idx="0">
                  <c:v>Betahistine</c:v>
                </c:pt>
                <c:pt idx="1">
                  <c:v>Betahistine normpraktijk</c:v>
                </c:pt>
                <c:pt idx="2">
                  <c:v>Cinnarizine</c:v>
                </c:pt>
                <c:pt idx="3">
                  <c:v>Cinnarizine normpraktijk</c:v>
                </c:pt>
                <c:pt idx="4">
                  <c:v>Flunarizine</c:v>
                </c:pt>
                <c:pt idx="5">
                  <c:v>Flunarizine normpraktijk</c:v>
                </c:pt>
                <c:pt idx="6">
                  <c:v>Overig</c:v>
                </c:pt>
                <c:pt idx="7">
                  <c:v>Overig normpraktijk</c:v>
                </c:pt>
              </c:strCache>
            </c:strRef>
          </c:cat>
          <c:val>
            <c:numRef>
              <c:f>'Voorbeeldgrafiek 2'!$B$2:$B$9</c:f>
              <c:numCache>
                <c:formatCode>General</c:formatCode>
                <c:ptCount val="8"/>
                <c:pt idx="0">
                  <c:v>1200</c:v>
                </c:pt>
                <c:pt idx="2">
                  <c:v>200</c:v>
                </c:pt>
                <c:pt idx="4">
                  <c:v>0</c:v>
                </c:pt>
                <c:pt idx="6">
                  <c:v>5</c:v>
                </c:pt>
              </c:numCache>
            </c:numRef>
          </c:val>
          <c:extLst>
            <c:ext xmlns:c16="http://schemas.microsoft.com/office/drawing/2014/chart" uri="{C3380CC4-5D6E-409C-BE32-E72D297353CC}">
              <c16:uniqueId val="{00000000-02A7-43E1-9395-F641F2F9C608}"/>
            </c:ext>
          </c:extLst>
        </c:ser>
        <c:ser>
          <c:idx val="1"/>
          <c:order val="1"/>
          <c:tx>
            <c:strRef>
              <c:f>'Voorbeeldgrafiek 2'!$C$1</c:f>
              <c:strCache>
                <c:ptCount val="1"/>
                <c:pt idx="0">
                  <c:v>Huisarts 2</c:v>
                </c:pt>
              </c:strCache>
            </c:strRef>
          </c:tx>
          <c:spPr>
            <a:solidFill>
              <a:srgbClr val="F07814"/>
            </a:solidFill>
            <a:ln>
              <a:noFill/>
            </a:ln>
            <a:effectLst/>
          </c:spPr>
          <c:invertIfNegative val="0"/>
          <c:cat>
            <c:strRef>
              <c:f>'Voorbeeldgrafiek 2'!$A$2:$A$9</c:f>
              <c:strCache>
                <c:ptCount val="8"/>
                <c:pt idx="0">
                  <c:v>Betahistine</c:v>
                </c:pt>
                <c:pt idx="1">
                  <c:v>Betahistine normpraktijk</c:v>
                </c:pt>
                <c:pt idx="2">
                  <c:v>Cinnarizine</c:v>
                </c:pt>
                <c:pt idx="3">
                  <c:v>Cinnarizine normpraktijk</c:v>
                </c:pt>
                <c:pt idx="4">
                  <c:v>Flunarizine</c:v>
                </c:pt>
                <c:pt idx="5">
                  <c:v>Flunarizine normpraktijk</c:v>
                </c:pt>
                <c:pt idx="6">
                  <c:v>Overig</c:v>
                </c:pt>
                <c:pt idx="7">
                  <c:v>Overig normpraktijk</c:v>
                </c:pt>
              </c:strCache>
            </c:strRef>
          </c:cat>
          <c:val>
            <c:numRef>
              <c:f>'Voorbeeldgrafiek 2'!$C$2:$C$9</c:f>
              <c:numCache>
                <c:formatCode>General</c:formatCode>
                <c:ptCount val="8"/>
                <c:pt idx="0">
                  <c:v>2800</c:v>
                </c:pt>
                <c:pt idx="2">
                  <c:v>400</c:v>
                </c:pt>
                <c:pt idx="4">
                  <c:v>6</c:v>
                </c:pt>
                <c:pt idx="6">
                  <c:v>10</c:v>
                </c:pt>
              </c:numCache>
            </c:numRef>
          </c:val>
          <c:extLst>
            <c:ext xmlns:c16="http://schemas.microsoft.com/office/drawing/2014/chart" uri="{C3380CC4-5D6E-409C-BE32-E72D297353CC}">
              <c16:uniqueId val="{00000001-02A7-43E1-9395-F641F2F9C608}"/>
            </c:ext>
          </c:extLst>
        </c:ser>
        <c:ser>
          <c:idx val="2"/>
          <c:order val="2"/>
          <c:tx>
            <c:strRef>
              <c:f>'Voorbeeldgrafiek 2'!$D$1</c:f>
              <c:strCache>
                <c:ptCount val="1"/>
                <c:pt idx="0">
                  <c:v>Huisarts 3</c:v>
                </c:pt>
              </c:strCache>
            </c:strRef>
          </c:tx>
          <c:spPr>
            <a:solidFill>
              <a:srgbClr val="CED9E5"/>
            </a:solidFill>
            <a:ln>
              <a:noFill/>
            </a:ln>
            <a:effectLst/>
          </c:spPr>
          <c:invertIfNegative val="0"/>
          <c:cat>
            <c:strRef>
              <c:f>'Voorbeeldgrafiek 2'!$A$2:$A$9</c:f>
              <c:strCache>
                <c:ptCount val="8"/>
                <c:pt idx="0">
                  <c:v>Betahistine</c:v>
                </c:pt>
                <c:pt idx="1">
                  <c:v>Betahistine normpraktijk</c:v>
                </c:pt>
                <c:pt idx="2">
                  <c:v>Cinnarizine</c:v>
                </c:pt>
                <c:pt idx="3">
                  <c:v>Cinnarizine normpraktijk</c:v>
                </c:pt>
                <c:pt idx="4">
                  <c:v>Flunarizine</c:v>
                </c:pt>
                <c:pt idx="5">
                  <c:v>Flunarizine normpraktijk</c:v>
                </c:pt>
                <c:pt idx="6">
                  <c:v>Overig</c:v>
                </c:pt>
                <c:pt idx="7">
                  <c:v>Overig normpraktijk</c:v>
                </c:pt>
              </c:strCache>
            </c:strRef>
          </c:cat>
          <c:val>
            <c:numRef>
              <c:f>'Voorbeeldgrafiek 2'!$D$2:$D$9</c:f>
              <c:numCache>
                <c:formatCode>General</c:formatCode>
                <c:ptCount val="8"/>
                <c:pt idx="0">
                  <c:v>2500</c:v>
                </c:pt>
                <c:pt idx="2">
                  <c:v>300</c:v>
                </c:pt>
                <c:pt idx="4">
                  <c:v>9</c:v>
                </c:pt>
                <c:pt idx="6">
                  <c:v>0</c:v>
                </c:pt>
              </c:numCache>
            </c:numRef>
          </c:val>
          <c:extLst>
            <c:ext xmlns:c16="http://schemas.microsoft.com/office/drawing/2014/chart" uri="{C3380CC4-5D6E-409C-BE32-E72D297353CC}">
              <c16:uniqueId val="{00000002-02A7-43E1-9395-F641F2F9C608}"/>
            </c:ext>
          </c:extLst>
        </c:ser>
        <c:ser>
          <c:idx val="3"/>
          <c:order val="3"/>
          <c:tx>
            <c:strRef>
              <c:f>'Voorbeeldgrafiek 2'!$E$1</c:f>
              <c:strCache>
                <c:ptCount val="1"/>
                <c:pt idx="0">
                  <c:v>Huisarts 4</c:v>
                </c:pt>
              </c:strCache>
            </c:strRef>
          </c:tx>
          <c:spPr>
            <a:solidFill>
              <a:srgbClr val="E6000F"/>
            </a:solidFill>
            <a:ln>
              <a:noFill/>
            </a:ln>
            <a:effectLst/>
          </c:spPr>
          <c:invertIfNegative val="0"/>
          <c:cat>
            <c:strRef>
              <c:f>'Voorbeeldgrafiek 2'!$A$2:$A$9</c:f>
              <c:strCache>
                <c:ptCount val="8"/>
                <c:pt idx="0">
                  <c:v>Betahistine</c:v>
                </c:pt>
                <c:pt idx="1">
                  <c:v>Betahistine normpraktijk</c:v>
                </c:pt>
                <c:pt idx="2">
                  <c:v>Cinnarizine</c:v>
                </c:pt>
                <c:pt idx="3">
                  <c:v>Cinnarizine normpraktijk</c:v>
                </c:pt>
                <c:pt idx="4">
                  <c:v>Flunarizine</c:v>
                </c:pt>
                <c:pt idx="5">
                  <c:v>Flunarizine normpraktijk</c:v>
                </c:pt>
                <c:pt idx="6">
                  <c:v>Overig</c:v>
                </c:pt>
                <c:pt idx="7">
                  <c:v>Overig normpraktijk</c:v>
                </c:pt>
              </c:strCache>
            </c:strRef>
          </c:cat>
          <c:val>
            <c:numRef>
              <c:f>'Voorbeeldgrafiek 2'!$E$2:$E$9</c:f>
              <c:numCache>
                <c:formatCode>General</c:formatCode>
                <c:ptCount val="8"/>
                <c:pt idx="0">
                  <c:v>2900</c:v>
                </c:pt>
                <c:pt idx="2">
                  <c:v>100</c:v>
                </c:pt>
                <c:pt idx="4">
                  <c:v>3</c:v>
                </c:pt>
                <c:pt idx="6">
                  <c:v>4</c:v>
                </c:pt>
              </c:numCache>
            </c:numRef>
          </c:val>
          <c:extLst>
            <c:ext xmlns:c16="http://schemas.microsoft.com/office/drawing/2014/chart" uri="{C3380CC4-5D6E-409C-BE32-E72D297353CC}">
              <c16:uniqueId val="{00000003-02A7-43E1-9395-F641F2F9C608}"/>
            </c:ext>
          </c:extLst>
        </c:ser>
        <c:ser>
          <c:idx val="4"/>
          <c:order val="4"/>
          <c:tx>
            <c:strRef>
              <c:f>'Voorbeeldgrafiek 2'!$F$1</c:f>
              <c:strCache>
                <c:ptCount val="1"/>
                <c:pt idx="0">
                  <c:v>Normpraktijk</c:v>
                </c:pt>
              </c:strCache>
            </c:strRef>
          </c:tx>
          <c:spPr>
            <a:solidFill>
              <a:srgbClr val="009CB4"/>
            </a:solidFill>
            <a:ln>
              <a:noFill/>
            </a:ln>
            <a:effectLst/>
          </c:spPr>
          <c:invertIfNegative val="0"/>
          <c:cat>
            <c:strRef>
              <c:f>'Voorbeeldgrafiek 2'!$A$2:$A$9</c:f>
              <c:strCache>
                <c:ptCount val="8"/>
                <c:pt idx="0">
                  <c:v>Betahistine</c:v>
                </c:pt>
                <c:pt idx="1">
                  <c:v>Betahistine normpraktijk</c:v>
                </c:pt>
                <c:pt idx="2">
                  <c:v>Cinnarizine</c:v>
                </c:pt>
                <c:pt idx="3">
                  <c:v>Cinnarizine normpraktijk</c:v>
                </c:pt>
                <c:pt idx="4">
                  <c:v>Flunarizine</c:v>
                </c:pt>
                <c:pt idx="5">
                  <c:v>Flunarizine normpraktijk</c:v>
                </c:pt>
                <c:pt idx="6">
                  <c:v>Overig</c:v>
                </c:pt>
                <c:pt idx="7">
                  <c:v>Overig normpraktijk</c:v>
                </c:pt>
              </c:strCache>
            </c:strRef>
          </c:cat>
          <c:val>
            <c:numRef>
              <c:f>'Voorbeeldgrafiek 2'!$F$2:$F$9</c:f>
              <c:numCache>
                <c:formatCode>General</c:formatCode>
                <c:ptCount val="8"/>
                <c:pt idx="1">
                  <c:v>1641</c:v>
                </c:pt>
                <c:pt idx="3">
                  <c:v>204</c:v>
                </c:pt>
                <c:pt idx="5">
                  <c:v>7</c:v>
                </c:pt>
                <c:pt idx="7">
                  <c:v>7</c:v>
                </c:pt>
              </c:numCache>
            </c:numRef>
          </c:val>
          <c:extLst>
            <c:ext xmlns:c16="http://schemas.microsoft.com/office/drawing/2014/chart" uri="{C3380CC4-5D6E-409C-BE32-E72D297353CC}">
              <c16:uniqueId val="{00000004-02A7-43E1-9395-F641F2F9C608}"/>
            </c:ext>
          </c:extLst>
        </c:ser>
        <c:dLbls>
          <c:showLegendKey val="0"/>
          <c:showVal val="0"/>
          <c:showCatName val="0"/>
          <c:showSerName val="0"/>
          <c:showPercent val="0"/>
          <c:showBubbleSize val="0"/>
        </c:dLbls>
        <c:gapWidth val="150"/>
        <c:overlap val="100"/>
        <c:axId val="761526768"/>
        <c:axId val="761526112"/>
      </c:barChart>
      <c:catAx>
        <c:axId val="761526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761526112"/>
        <c:crosses val="autoZero"/>
        <c:auto val="1"/>
        <c:lblAlgn val="ctr"/>
        <c:lblOffset val="100"/>
        <c:noMultiLvlLbl val="0"/>
      </c:catAx>
      <c:valAx>
        <c:axId val="761526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761526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Soorten vertigomiddelen voorgeschreven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stacked"/>
        <c:varyColors val="0"/>
        <c:ser>
          <c:idx val="0"/>
          <c:order val="0"/>
          <c:tx>
            <c:strRef>
              <c:f>'Voorbeeldgrafiek 5'!$B$1</c:f>
              <c:strCache>
                <c:ptCount val="1"/>
                <c:pt idx="0">
                  <c:v>Betahistine</c:v>
                </c:pt>
              </c:strCache>
            </c:strRef>
          </c:tx>
          <c:spPr>
            <a:solidFill>
              <a:srgbClr val="003741"/>
            </a:solidFill>
            <a:ln>
              <a:noFill/>
            </a:ln>
            <a:effectLst/>
          </c:spPr>
          <c:invertIfNegative val="0"/>
          <c:cat>
            <c:strRef>
              <c:f>'Voorbeeldgrafiek 5'!$A$2:$A$6</c:f>
              <c:strCache>
                <c:ptCount val="5"/>
                <c:pt idx="0">
                  <c:v>Huisarts 1</c:v>
                </c:pt>
                <c:pt idx="1">
                  <c:v>Huisarts 2</c:v>
                </c:pt>
                <c:pt idx="2">
                  <c:v>Huisarts 3</c:v>
                </c:pt>
                <c:pt idx="3">
                  <c:v>Huisarts 4</c:v>
                </c:pt>
                <c:pt idx="4">
                  <c:v>Normpraktijk</c:v>
                </c:pt>
              </c:strCache>
            </c:strRef>
          </c:cat>
          <c:val>
            <c:numRef>
              <c:f>'Voorbeeldgrafiek 5'!$B$2:$B$6</c:f>
              <c:numCache>
                <c:formatCode>General</c:formatCode>
                <c:ptCount val="5"/>
                <c:pt idx="0">
                  <c:v>85</c:v>
                </c:pt>
                <c:pt idx="1">
                  <c:v>87</c:v>
                </c:pt>
                <c:pt idx="2">
                  <c:v>89</c:v>
                </c:pt>
                <c:pt idx="3">
                  <c:v>96</c:v>
                </c:pt>
                <c:pt idx="4">
                  <c:v>88</c:v>
                </c:pt>
              </c:numCache>
            </c:numRef>
          </c:val>
          <c:extLst>
            <c:ext xmlns:c16="http://schemas.microsoft.com/office/drawing/2014/chart" uri="{C3380CC4-5D6E-409C-BE32-E72D297353CC}">
              <c16:uniqueId val="{00000000-A20F-4CF1-87AC-A14E9828E688}"/>
            </c:ext>
          </c:extLst>
        </c:ser>
        <c:ser>
          <c:idx val="1"/>
          <c:order val="1"/>
          <c:tx>
            <c:strRef>
              <c:f>'Voorbeeldgrafiek 5'!$C$1</c:f>
              <c:strCache>
                <c:ptCount val="1"/>
                <c:pt idx="0">
                  <c:v>Cinnarizine</c:v>
                </c:pt>
              </c:strCache>
            </c:strRef>
          </c:tx>
          <c:spPr>
            <a:solidFill>
              <a:srgbClr val="F07814"/>
            </a:solidFill>
            <a:ln>
              <a:noFill/>
            </a:ln>
            <a:effectLst/>
          </c:spPr>
          <c:invertIfNegative val="0"/>
          <c:cat>
            <c:strRef>
              <c:f>'Voorbeeldgrafiek 5'!$A$2:$A$6</c:f>
              <c:strCache>
                <c:ptCount val="5"/>
                <c:pt idx="0">
                  <c:v>Huisarts 1</c:v>
                </c:pt>
                <c:pt idx="1">
                  <c:v>Huisarts 2</c:v>
                </c:pt>
                <c:pt idx="2">
                  <c:v>Huisarts 3</c:v>
                </c:pt>
                <c:pt idx="3">
                  <c:v>Huisarts 4</c:v>
                </c:pt>
                <c:pt idx="4">
                  <c:v>Normpraktijk</c:v>
                </c:pt>
              </c:strCache>
            </c:strRef>
          </c:cat>
          <c:val>
            <c:numRef>
              <c:f>'Voorbeeldgrafiek 5'!$C$2:$C$6</c:f>
              <c:numCache>
                <c:formatCode>General</c:formatCode>
                <c:ptCount val="5"/>
                <c:pt idx="0">
                  <c:v>14</c:v>
                </c:pt>
                <c:pt idx="1">
                  <c:v>12</c:v>
                </c:pt>
                <c:pt idx="2">
                  <c:v>11</c:v>
                </c:pt>
                <c:pt idx="3">
                  <c:v>3</c:v>
                </c:pt>
                <c:pt idx="4">
                  <c:v>11</c:v>
                </c:pt>
              </c:numCache>
            </c:numRef>
          </c:val>
          <c:extLst>
            <c:ext xmlns:c16="http://schemas.microsoft.com/office/drawing/2014/chart" uri="{C3380CC4-5D6E-409C-BE32-E72D297353CC}">
              <c16:uniqueId val="{00000001-A20F-4CF1-87AC-A14E9828E688}"/>
            </c:ext>
          </c:extLst>
        </c:ser>
        <c:ser>
          <c:idx val="2"/>
          <c:order val="2"/>
          <c:tx>
            <c:strRef>
              <c:f>'Voorbeeldgrafiek 5'!$D$1</c:f>
              <c:strCache>
                <c:ptCount val="1"/>
                <c:pt idx="0">
                  <c:v>Flunarizine</c:v>
                </c:pt>
              </c:strCache>
            </c:strRef>
          </c:tx>
          <c:spPr>
            <a:solidFill>
              <a:srgbClr val="CED9E5"/>
            </a:solidFill>
            <a:ln>
              <a:noFill/>
            </a:ln>
            <a:effectLst/>
          </c:spPr>
          <c:invertIfNegative val="0"/>
          <c:cat>
            <c:strRef>
              <c:f>'Voorbeeldgrafiek 5'!$A$2:$A$6</c:f>
              <c:strCache>
                <c:ptCount val="5"/>
                <c:pt idx="0">
                  <c:v>Huisarts 1</c:v>
                </c:pt>
                <c:pt idx="1">
                  <c:v>Huisarts 2</c:v>
                </c:pt>
                <c:pt idx="2">
                  <c:v>Huisarts 3</c:v>
                </c:pt>
                <c:pt idx="3">
                  <c:v>Huisarts 4</c:v>
                </c:pt>
                <c:pt idx="4">
                  <c:v>Normpraktijk</c:v>
                </c:pt>
              </c:strCache>
            </c:strRef>
          </c:cat>
          <c:val>
            <c:numRef>
              <c:f>'Voorbeeldgrafiek 5'!$D$2:$D$6</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2-A20F-4CF1-87AC-A14E9828E688}"/>
            </c:ext>
          </c:extLst>
        </c:ser>
        <c:ser>
          <c:idx val="3"/>
          <c:order val="3"/>
          <c:tx>
            <c:strRef>
              <c:f>'Voorbeeldgrafiek 5'!$E$1</c:f>
              <c:strCache>
                <c:ptCount val="1"/>
                <c:pt idx="0">
                  <c:v>Overig</c:v>
                </c:pt>
              </c:strCache>
            </c:strRef>
          </c:tx>
          <c:spPr>
            <a:solidFill>
              <a:srgbClr val="E6000F"/>
            </a:solidFill>
            <a:ln>
              <a:noFill/>
            </a:ln>
            <a:effectLst/>
          </c:spPr>
          <c:invertIfNegative val="0"/>
          <c:cat>
            <c:strRef>
              <c:f>'Voorbeeldgrafiek 5'!$A$2:$A$6</c:f>
              <c:strCache>
                <c:ptCount val="5"/>
                <c:pt idx="0">
                  <c:v>Huisarts 1</c:v>
                </c:pt>
                <c:pt idx="1">
                  <c:v>Huisarts 2</c:v>
                </c:pt>
                <c:pt idx="2">
                  <c:v>Huisarts 3</c:v>
                </c:pt>
                <c:pt idx="3">
                  <c:v>Huisarts 4</c:v>
                </c:pt>
                <c:pt idx="4">
                  <c:v>Normpraktijk</c:v>
                </c:pt>
              </c:strCache>
            </c:strRef>
          </c:cat>
          <c:val>
            <c:numRef>
              <c:f>'Voorbeeldgrafiek 5'!$E$2:$E$6</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3-A20F-4CF1-87AC-A14E9828E688}"/>
            </c:ext>
          </c:extLst>
        </c:ser>
        <c:dLbls>
          <c:showLegendKey val="0"/>
          <c:showVal val="0"/>
          <c:showCatName val="0"/>
          <c:showSerName val="0"/>
          <c:showPercent val="0"/>
          <c:showBubbleSize val="0"/>
        </c:dLbls>
        <c:gapWidth val="150"/>
        <c:overlap val="100"/>
        <c:axId val="404248816"/>
        <c:axId val="404241272"/>
      </c:barChart>
      <c:catAx>
        <c:axId val="404248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404241272"/>
        <c:crosses val="autoZero"/>
        <c:auto val="1"/>
        <c:lblAlgn val="ctr"/>
        <c:lblOffset val="100"/>
        <c:noMultiLvlLbl val="0"/>
      </c:catAx>
      <c:valAx>
        <c:axId val="40424127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404248816"/>
        <c:crosses val="autoZero"/>
        <c:crossBetween val="between"/>
        <c:dispUnits>
          <c:builtInUnit val="hundre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459EA-9E68-4B15-ADD3-336A8DAC671A}" type="datetimeFigureOut">
              <a:rPr lang="nl-NL" smtClean="0"/>
              <a:t>2-4-2025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A1BD9-1485-432A-A1B9-E1F7C6F58217}" type="slidenum">
              <a:rPr lang="nl-NL" smtClean="0"/>
              <a:t>‹#›</a:t>
            </a:fld>
            <a:endParaRPr lang="nl-NL"/>
          </a:p>
        </p:txBody>
      </p:sp>
    </p:spTree>
    <p:extLst>
      <p:ext uri="{BB962C8B-B14F-4D97-AF65-F5344CB8AC3E}">
        <p14:creationId xmlns:p14="http://schemas.microsoft.com/office/powerpoint/2010/main" val="260811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17</a:t>
            </a:fld>
            <a:endParaRPr lang="nl-NL"/>
          </a:p>
        </p:txBody>
      </p:sp>
    </p:spTree>
    <p:extLst>
      <p:ext uri="{BB962C8B-B14F-4D97-AF65-F5344CB8AC3E}">
        <p14:creationId xmlns:p14="http://schemas.microsoft.com/office/powerpoint/2010/main" val="4033373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22</a:t>
            </a:fld>
            <a:endParaRPr lang="nl-NL"/>
          </a:p>
        </p:txBody>
      </p:sp>
    </p:spTree>
    <p:extLst>
      <p:ext uri="{BB962C8B-B14F-4D97-AF65-F5344CB8AC3E}">
        <p14:creationId xmlns:p14="http://schemas.microsoft.com/office/powerpoint/2010/main" val="3229190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38</a:t>
            </a:fld>
            <a:endParaRPr lang="nl-NL"/>
          </a:p>
        </p:txBody>
      </p:sp>
    </p:spTree>
    <p:extLst>
      <p:ext uri="{BB962C8B-B14F-4D97-AF65-F5344CB8AC3E}">
        <p14:creationId xmlns:p14="http://schemas.microsoft.com/office/powerpoint/2010/main" val="1295837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39</a:t>
            </a:fld>
            <a:endParaRPr lang="nl-NL"/>
          </a:p>
        </p:txBody>
      </p:sp>
    </p:spTree>
    <p:extLst>
      <p:ext uri="{BB962C8B-B14F-4D97-AF65-F5344CB8AC3E}">
        <p14:creationId xmlns:p14="http://schemas.microsoft.com/office/powerpoint/2010/main" val="1218032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50</a:t>
            </a:fld>
            <a:endParaRPr lang="nl-NL"/>
          </a:p>
        </p:txBody>
      </p:sp>
    </p:spTree>
    <p:extLst>
      <p:ext uri="{BB962C8B-B14F-4D97-AF65-F5344CB8AC3E}">
        <p14:creationId xmlns:p14="http://schemas.microsoft.com/office/powerpoint/2010/main" val="2049579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51</a:t>
            </a:fld>
            <a:endParaRPr lang="nl-NL"/>
          </a:p>
        </p:txBody>
      </p:sp>
    </p:spTree>
    <p:extLst>
      <p:ext uri="{BB962C8B-B14F-4D97-AF65-F5344CB8AC3E}">
        <p14:creationId xmlns:p14="http://schemas.microsoft.com/office/powerpoint/2010/main" val="3830446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52</a:t>
            </a:fld>
            <a:endParaRPr lang="nl-NL"/>
          </a:p>
        </p:txBody>
      </p:sp>
    </p:spTree>
    <p:extLst>
      <p:ext uri="{BB962C8B-B14F-4D97-AF65-F5344CB8AC3E}">
        <p14:creationId xmlns:p14="http://schemas.microsoft.com/office/powerpoint/2010/main" val="37920511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 research">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38B7C32-EF7B-1148-9592-84673B0C0644}"/>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3739243"/>
            <a:ext cx="12191998" cy="2705802"/>
          </a:xfrm>
          <a:prstGeom prst="rect">
            <a:avLst/>
          </a:prstGeom>
        </p:spPr>
      </p:pic>
      <p:sp>
        <p:nvSpPr>
          <p:cNvPr id="11" name="Rechthoek 10">
            <a:extLst>
              <a:ext uri="{FF2B5EF4-FFF2-40B4-BE49-F238E27FC236}">
                <a16:creationId xmlns:a16="http://schemas.microsoft.com/office/drawing/2014/main" id="{333C430D-E413-4705-BF87-59067A65F4AD}"/>
              </a:ext>
            </a:extLst>
          </p:cNvPr>
          <p:cNvSpPr/>
          <p:nvPr userDrawn="1"/>
        </p:nvSpPr>
        <p:spPr>
          <a:xfrm>
            <a:off x="0" y="545122"/>
            <a:ext cx="12192000" cy="3518878"/>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774962"/>
            <a:ext cx="10776857" cy="1152751"/>
          </a:xfrm>
        </p:spPr>
        <p:txBody>
          <a:bodyPr anchor="b">
            <a:normAutofit/>
          </a:bodyPr>
          <a:lstStyle>
            <a:lvl1pPr algn="l">
              <a:defRPr sz="4800" b="1">
                <a:solidFill>
                  <a:schemeClr val="bg1"/>
                </a:solidFill>
                <a:latin typeface="Trebuchet MS" panose="020B0603020202020204" pitchFamily="34" charset="0"/>
              </a:defRPr>
            </a:lvl1pPr>
          </a:lstStyle>
          <a:p>
            <a:r>
              <a:rPr lang="nl-NL" dirty="0"/>
              <a:t>APH template</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3058343"/>
            <a:ext cx="10776857" cy="653143"/>
          </a:xfrm>
          <a:prstGeom prst="rect">
            <a:avLst/>
          </a:prstGeom>
        </p:spPr>
        <p:txBody>
          <a:bodyPr>
            <a:normAutofit/>
          </a:bodyPr>
          <a:lstStyle>
            <a:lvl1pPr marL="0" indent="0" algn="l">
              <a:buNone/>
              <a:defRPr sz="32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err="1"/>
              <a:t>Subtitle</a:t>
            </a:r>
            <a:endParaRPr lang="nl-NL" dirty="0"/>
          </a:p>
        </p:txBody>
      </p:sp>
      <p:grpSp>
        <p:nvGrpSpPr>
          <p:cNvPr id="13" name="Groep 12">
            <a:extLst>
              <a:ext uri="{FF2B5EF4-FFF2-40B4-BE49-F238E27FC236}">
                <a16:creationId xmlns:a16="http://schemas.microsoft.com/office/drawing/2014/main" id="{455BB8EC-FD7C-4339-9B77-EF3A7A679195}"/>
              </a:ext>
            </a:extLst>
          </p:cNvPr>
          <p:cNvGrpSpPr/>
          <p:nvPr userDrawn="1"/>
        </p:nvGrpSpPr>
        <p:grpSpPr>
          <a:xfrm>
            <a:off x="4309680" y="-733"/>
            <a:ext cx="3565908" cy="992921"/>
            <a:chOff x="4309680" y="-733"/>
            <a:chExt cx="3565908" cy="992921"/>
          </a:xfrm>
        </p:grpSpPr>
        <p:sp>
          <p:nvSpPr>
            <p:cNvPr id="14" name="AutoShape 3">
              <a:extLst>
                <a:ext uri="{FF2B5EF4-FFF2-40B4-BE49-F238E27FC236}">
                  <a16:creationId xmlns:a16="http://schemas.microsoft.com/office/drawing/2014/main" id="{41C2ED93-ADB9-4842-B417-6FB7F6480FF3}"/>
                </a:ext>
              </a:extLst>
            </p:cNvPr>
            <p:cNvSpPr>
              <a:spLocks noChangeAspect="1" noChangeArrowheads="1" noTextEdit="1"/>
            </p:cNvSpPr>
            <p:nvPr userDrawn="1"/>
          </p:nvSpPr>
          <p:spPr bwMode="auto">
            <a:xfrm>
              <a:off x="4313238" y="0"/>
              <a:ext cx="3562350" cy="99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6" name="Freeform 5">
              <a:extLst>
                <a:ext uri="{FF2B5EF4-FFF2-40B4-BE49-F238E27FC236}">
                  <a16:creationId xmlns:a16="http://schemas.microsoft.com/office/drawing/2014/main" id="{77C4B3ED-6D5B-4985-91AE-C722381822A6}"/>
                </a:ext>
              </a:extLst>
            </p:cNvPr>
            <p:cNvSpPr>
              <a:spLocks/>
            </p:cNvSpPr>
            <p:nvPr userDrawn="1"/>
          </p:nvSpPr>
          <p:spPr bwMode="auto">
            <a:xfrm>
              <a:off x="4309680" y="-733"/>
              <a:ext cx="3561146" cy="986572"/>
            </a:xfrm>
            <a:custGeom>
              <a:avLst/>
              <a:gdLst>
                <a:gd name="T0" fmla="*/ 0 w 9343"/>
                <a:gd name="T1" fmla="*/ 0 h 3048"/>
                <a:gd name="T2" fmla="*/ 0 w 9343"/>
                <a:gd name="T3" fmla="*/ 2148 h 3048"/>
                <a:gd name="T4" fmla="*/ 900 w 9343"/>
                <a:gd name="T5" fmla="*/ 3048 h 3048"/>
                <a:gd name="T6" fmla="*/ 8443 w 9343"/>
                <a:gd name="T7" fmla="*/ 3048 h 3048"/>
                <a:gd name="T8" fmla="*/ 9343 w 9343"/>
                <a:gd name="T9" fmla="*/ 2148 h 3048"/>
                <a:gd name="T10" fmla="*/ 9343 w 9343"/>
                <a:gd name="T11" fmla="*/ 0 h 3048"/>
                <a:gd name="T12" fmla="*/ 0 w 9343"/>
                <a:gd name="T13" fmla="*/ 0 h 3048"/>
                <a:gd name="connsiteX0" fmla="*/ 0 w 10000"/>
                <a:gd name="connsiteY0" fmla="*/ 0 h 10000"/>
                <a:gd name="connsiteX1" fmla="*/ 0 w 10000"/>
                <a:gd name="connsiteY1" fmla="*/ 7047 h 10000"/>
                <a:gd name="connsiteX2" fmla="*/ 963 w 10000"/>
                <a:gd name="connsiteY2" fmla="*/ 10000 h 10000"/>
                <a:gd name="connsiteX3" fmla="*/ 9037 w 10000"/>
                <a:gd name="connsiteY3" fmla="*/ 10000 h 10000"/>
                <a:gd name="connsiteX4" fmla="*/ 10000 w 10000"/>
                <a:gd name="connsiteY4" fmla="*/ 7047 h 10000"/>
                <a:gd name="connsiteX5" fmla="*/ 10000 w 10000"/>
                <a:gd name="connsiteY5" fmla="*/ 1497 h 10000"/>
                <a:gd name="connsiteX6" fmla="*/ 0 w 10000"/>
                <a:gd name="connsiteY6" fmla="*/ 0 h 10000"/>
                <a:gd name="connsiteX0" fmla="*/ 0 w 10010"/>
                <a:gd name="connsiteY0" fmla="*/ 125 h 8503"/>
                <a:gd name="connsiteX1" fmla="*/ 10 w 10010"/>
                <a:gd name="connsiteY1" fmla="*/ 5550 h 8503"/>
                <a:gd name="connsiteX2" fmla="*/ 973 w 10010"/>
                <a:gd name="connsiteY2" fmla="*/ 8503 h 8503"/>
                <a:gd name="connsiteX3" fmla="*/ 9047 w 10010"/>
                <a:gd name="connsiteY3" fmla="*/ 8503 h 8503"/>
                <a:gd name="connsiteX4" fmla="*/ 10010 w 10010"/>
                <a:gd name="connsiteY4" fmla="*/ 5550 h 8503"/>
                <a:gd name="connsiteX5" fmla="*/ 10010 w 10010"/>
                <a:gd name="connsiteY5" fmla="*/ 0 h 8503"/>
                <a:gd name="connsiteX6" fmla="*/ 0 w 10010"/>
                <a:gd name="connsiteY6" fmla="*/ 125 h 8503"/>
                <a:gd name="connsiteX0" fmla="*/ 0 w 10000"/>
                <a:gd name="connsiteY0" fmla="*/ 37 h 10000"/>
                <a:gd name="connsiteX1" fmla="*/ 10 w 10000"/>
                <a:gd name="connsiteY1" fmla="*/ 6527 h 10000"/>
                <a:gd name="connsiteX2" fmla="*/ 972 w 10000"/>
                <a:gd name="connsiteY2" fmla="*/ 10000 h 10000"/>
                <a:gd name="connsiteX3" fmla="*/ 9038 w 10000"/>
                <a:gd name="connsiteY3" fmla="*/ 10000 h 10000"/>
                <a:gd name="connsiteX4" fmla="*/ 10000 w 10000"/>
                <a:gd name="connsiteY4" fmla="*/ 6527 h 10000"/>
                <a:gd name="connsiteX5" fmla="*/ 10000 w 10000"/>
                <a:gd name="connsiteY5" fmla="*/ 0 h 10000"/>
                <a:gd name="connsiteX6" fmla="*/ 0 w 10000"/>
                <a:gd name="connsiteY6" fmla="*/ 37 h 10000"/>
                <a:gd name="connsiteX0" fmla="*/ 0 w 10000"/>
                <a:gd name="connsiteY0" fmla="*/ 8 h 9971"/>
                <a:gd name="connsiteX1" fmla="*/ 10 w 10000"/>
                <a:gd name="connsiteY1" fmla="*/ 6498 h 9971"/>
                <a:gd name="connsiteX2" fmla="*/ 972 w 10000"/>
                <a:gd name="connsiteY2" fmla="*/ 9971 h 9971"/>
                <a:gd name="connsiteX3" fmla="*/ 9038 w 10000"/>
                <a:gd name="connsiteY3" fmla="*/ 9971 h 9971"/>
                <a:gd name="connsiteX4" fmla="*/ 10000 w 10000"/>
                <a:gd name="connsiteY4" fmla="*/ 6498 h 9971"/>
                <a:gd name="connsiteX5" fmla="*/ 9992 w 10000"/>
                <a:gd name="connsiteY5" fmla="*/ 0 h 9971"/>
                <a:gd name="connsiteX6" fmla="*/ 0 w 10000"/>
                <a:gd name="connsiteY6" fmla="*/ 8 h 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971">
                  <a:moveTo>
                    <a:pt x="0" y="8"/>
                  </a:moveTo>
                  <a:cubicBezTo>
                    <a:pt x="3" y="2134"/>
                    <a:pt x="7" y="4372"/>
                    <a:pt x="10" y="6498"/>
                  </a:cubicBezTo>
                  <a:cubicBezTo>
                    <a:pt x="10" y="8416"/>
                    <a:pt x="441" y="9971"/>
                    <a:pt x="972" y="9971"/>
                  </a:cubicBezTo>
                  <a:lnTo>
                    <a:pt x="9038" y="9971"/>
                  </a:lnTo>
                  <a:cubicBezTo>
                    <a:pt x="9569" y="9971"/>
                    <a:pt x="10000" y="8416"/>
                    <a:pt x="10000" y="6498"/>
                  </a:cubicBezTo>
                  <a:cubicBezTo>
                    <a:pt x="9997" y="4332"/>
                    <a:pt x="9995" y="2166"/>
                    <a:pt x="9992" y="0"/>
                  </a:cubicBezTo>
                  <a:lnTo>
                    <a:pt x="0" y="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17" name="Afbeelding 16">
              <a:extLst>
                <a:ext uri="{FF2B5EF4-FFF2-40B4-BE49-F238E27FC236}">
                  <a16:creationId xmlns:a16="http://schemas.microsoft.com/office/drawing/2014/main" id="{0949537F-98A9-4146-8DF4-81598976B81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6588" y="297838"/>
              <a:ext cx="2790888" cy="504057"/>
            </a:xfrm>
            <a:prstGeom prst="rect">
              <a:avLst/>
            </a:prstGeom>
          </p:spPr>
        </p:pic>
      </p:grpSp>
      <p:sp>
        <p:nvSpPr>
          <p:cNvPr id="7" name="TextBox 6"/>
          <p:cNvSpPr txBox="1"/>
          <p:nvPr userDrawn="1"/>
        </p:nvSpPr>
        <p:spPr>
          <a:xfrm>
            <a:off x="3723176" y="1152769"/>
            <a:ext cx="4786923" cy="800219"/>
          </a:xfrm>
          <a:prstGeom prst="rect">
            <a:avLst/>
          </a:prstGeom>
          <a:noFill/>
        </p:spPr>
        <p:txBody>
          <a:bodyPr wrap="square" rtlCol="0">
            <a:spAutoFit/>
          </a:bodyPr>
          <a:lstStyle/>
          <a:p>
            <a:pPr algn="ctr"/>
            <a:r>
              <a:rPr lang="en-US" sz="2400" b="0" i="0" dirty="0">
                <a:solidFill>
                  <a:schemeClr val="bg1"/>
                </a:solidFill>
                <a:latin typeface="Museo Sans 300"/>
                <a:cs typeface="Museo Sans 300"/>
              </a:rPr>
              <a:t>Amsterdam Public Health</a:t>
            </a:r>
          </a:p>
          <a:p>
            <a:pPr algn="ctr"/>
            <a:r>
              <a:rPr lang="en-US" sz="2200" b="0" i="0" dirty="0">
                <a:solidFill>
                  <a:schemeClr val="bg1"/>
                </a:solidFill>
                <a:latin typeface="Museo Sans 300"/>
                <a:cs typeface="Museo Sans 300"/>
              </a:rPr>
              <a:t>research institute</a:t>
            </a:r>
          </a:p>
        </p:txBody>
      </p:sp>
      <p:sp>
        <p:nvSpPr>
          <p:cNvPr id="4" name="Rectangle 3">
            <a:extLst>
              <a:ext uri="{FF2B5EF4-FFF2-40B4-BE49-F238E27FC236}">
                <a16:creationId xmlns:a16="http://schemas.microsoft.com/office/drawing/2014/main" id="{2FEBC8FC-1F8C-D04A-8412-E958CE833583}"/>
              </a:ext>
            </a:extLst>
          </p:cNvPr>
          <p:cNvSpPr/>
          <p:nvPr userDrawn="1"/>
        </p:nvSpPr>
        <p:spPr>
          <a:xfrm>
            <a:off x="0" y="6445045"/>
            <a:ext cx="12192000" cy="46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75BC121-2368-4348-AECE-3190D1AF18B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39075" y="6452489"/>
            <a:ext cx="4052923" cy="401912"/>
          </a:xfrm>
          <a:prstGeom prst="rect">
            <a:avLst/>
          </a:prstGeom>
        </p:spPr>
      </p:pic>
      <p:sp>
        <p:nvSpPr>
          <p:cNvPr id="5" name="TextBox 4">
            <a:extLst>
              <a:ext uri="{FF2B5EF4-FFF2-40B4-BE49-F238E27FC236}">
                <a16:creationId xmlns:a16="http://schemas.microsoft.com/office/drawing/2014/main" id="{60ED4F56-7422-2441-A6E8-2840966654DB}"/>
              </a:ext>
            </a:extLst>
          </p:cNvPr>
          <p:cNvSpPr txBox="1"/>
          <p:nvPr userDrawn="1"/>
        </p:nvSpPr>
        <p:spPr>
          <a:xfrm>
            <a:off x="5932969" y="6525578"/>
            <a:ext cx="3902149" cy="261610"/>
          </a:xfrm>
          <a:prstGeom prst="rect">
            <a:avLst/>
          </a:prstGeom>
          <a:noFill/>
        </p:spPr>
        <p:txBody>
          <a:bodyPr wrap="square" rtlCol="0">
            <a:spAutoFit/>
          </a:bodyPr>
          <a:lstStyle/>
          <a:p>
            <a:r>
              <a:rPr lang="en-US" sz="1100" dirty="0"/>
              <a:t>APH is a collaboration between:</a:t>
            </a:r>
          </a:p>
        </p:txBody>
      </p:sp>
    </p:spTree>
    <p:extLst>
      <p:ext uri="{BB962C8B-B14F-4D97-AF65-F5344CB8AC3E}">
        <p14:creationId xmlns:p14="http://schemas.microsoft.com/office/powerpoint/2010/main" val="312330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columns - resear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5D639A"/>
                </a:solidFill>
              </a:defRPr>
            </a:lvl1pPr>
          </a:lstStyle>
          <a:p>
            <a:r>
              <a:rPr lang="nl-NL" dirty="0"/>
              <a:t>Enter </a:t>
            </a:r>
            <a:r>
              <a:rPr lang="nl-NL" dirty="0" err="1"/>
              <a:t>title</a:t>
            </a:r>
            <a:r>
              <a:rPr lang="nl-NL" dirty="0"/>
              <a:t> here</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err="1"/>
              <a:t>Plain</a:t>
            </a:r>
            <a:r>
              <a:rPr lang="nl-NL" dirty="0"/>
              <a:t> </a:t>
            </a:r>
            <a:r>
              <a:rPr lang="nl-NL" dirty="0" err="1"/>
              <a:t>text</a:t>
            </a:r>
            <a:r>
              <a:rPr lang="nl-NL" dirty="0"/>
              <a:t> </a:t>
            </a:r>
            <a:r>
              <a:rPr lang="nl-NL" dirty="0" err="1"/>
              <a:t>goes</a:t>
            </a:r>
            <a:r>
              <a:rPr lang="nl-NL" dirty="0"/>
              <a:t> here.</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Or </a:t>
            </a:r>
            <a:r>
              <a:rPr lang="nl-NL" dirty="0" err="1"/>
              <a:t>use</a:t>
            </a:r>
            <a:r>
              <a:rPr lang="nl-NL" dirty="0"/>
              <a:t> </a:t>
            </a:r>
            <a:r>
              <a:rPr lang="nl-NL" dirty="0" err="1"/>
              <a:t>bullets</a:t>
            </a:r>
            <a:endParaRPr lang="nl-NL" dirty="0"/>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Example footer | July 2018</a:t>
            </a:r>
          </a:p>
        </p:txBody>
      </p:sp>
    </p:spTree>
    <p:extLst>
      <p:ext uri="{BB962C8B-B14F-4D97-AF65-F5344CB8AC3E}">
        <p14:creationId xmlns:p14="http://schemas.microsoft.com/office/powerpoint/2010/main" val="22107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 resear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5D639A"/>
                </a:solidFill>
              </a:defRPr>
            </a:lvl1pPr>
          </a:lstStyle>
          <a:p>
            <a:r>
              <a:rPr lang="nl-NL" dirty="0"/>
              <a:t>Enter </a:t>
            </a:r>
            <a:r>
              <a:rPr lang="nl-NL" dirty="0" err="1"/>
              <a:t>title</a:t>
            </a:r>
            <a:r>
              <a:rPr lang="nl-NL" dirty="0"/>
              <a:t> here</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Enter </a:t>
            </a:r>
            <a:r>
              <a:rPr lang="nl-NL" dirty="0" err="1"/>
              <a:t>bullet</a:t>
            </a:r>
            <a:r>
              <a:rPr lang="nl-NL" dirty="0"/>
              <a:t> </a:t>
            </a:r>
            <a:r>
              <a:rPr lang="nl-NL" dirty="0" err="1"/>
              <a:t>text</a:t>
            </a:r>
            <a:r>
              <a:rPr lang="nl-NL" dirty="0"/>
              <a:t> here</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Example footer | July 2018</a:t>
            </a:r>
          </a:p>
        </p:txBody>
      </p:sp>
    </p:spTree>
    <p:extLst>
      <p:ext uri="{BB962C8B-B14F-4D97-AF65-F5344CB8AC3E}">
        <p14:creationId xmlns:p14="http://schemas.microsoft.com/office/powerpoint/2010/main" val="298274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 - resear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9CB4"/>
                </a:solidFill>
              </a:defRPr>
            </a:lvl1pPr>
          </a:lstStyle>
          <a:p>
            <a:r>
              <a:rPr lang="nl-NL" dirty="0"/>
              <a:t>Enter </a:t>
            </a:r>
            <a:r>
              <a:rPr lang="nl-NL" dirty="0" err="1"/>
              <a:t>title</a:t>
            </a:r>
            <a:r>
              <a:rPr lang="nl-NL" dirty="0"/>
              <a:t> here</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err="1"/>
              <a:t>Use</a:t>
            </a:r>
            <a:r>
              <a:rPr lang="nl-NL" dirty="0"/>
              <a:t> </a:t>
            </a:r>
            <a:r>
              <a:rPr lang="nl-NL" dirty="0" err="1"/>
              <a:t>plain</a:t>
            </a:r>
            <a:r>
              <a:rPr lang="nl-NL" dirty="0"/>
              <a:t> </a:t>
            </a:r>
            <a:r>
              <a:rPr lang="nl-NL" dirty="0" err="1"/>
              <a:t>text</a:t>
            </a:r>
            <a:r>
              <a:rPr lang="nl-NL" dirty="0"/>
              <a:t> or </a:t>
            </a:r>
            <a:r>
              <a:rPr lang="nl-NL" dirty="0" err="1"/>
              <a:t>bullet</a:t>
            </a:r>
            <a:r>
              <a:rPr lang="nl-NL" dirty="0"/>
              <a:t> </a:t>
            </a:r>
            <a:r>
              <a:rPr lang="nl-NL" dirty="0" err="1"/>
              <a:t>text</a:t>
            </a:r>
            <a:r>
              <a:rPr lang="nl-NL" dirty="0"/>
              <a:t> here.</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Example footer | July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409513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tait colored bg - research">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5D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err="1"/>
              <a:t>Plain</a:t>
            </a:r>
            <a:r>
              <a:rPr lang="nl-NL" dirty="0"/>
              <a:t> </a:t>
            </a:r>
            <a:r>
              <a:rPr lang="nl-NL" dirty="0" err="1"/>
              <a:t>text</a:t>
            </a:r>
            <a:r>
              <a:rPr lang="nl-NL" dirty="0"/>
              <a:t> or </a:t>
            </a:r>
            <a:r>
              <a:rPr lang="nl-NL" dirty="0" err="1"/>
              <a:t>bullet</a:t>
            </a:r>
            <a:r>
              <a:rPr lang="nl-NL" dirty="0"/>
              <a:t> </a:t>
            </a:r>
            <a:r>
              <a:rPr lang="nl-NL" dirty="0" err="1"/>
              <a:t>text</a:t>
            </a:r>
            <a:r>
              <a:rPr lang="nl-NL" dirty="0"/>
              <a:t> </a:t>
            </a:r>
            <a:r>
              <a:rPr lang="nl-NL" dirty="0" err="1"/>
              <a:t>goes</a:t>
            </a:r>
            <a:r>
              <a:rPr lang="nl-NL" dirty="0"/>
              <a:t> here.</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Example footer | July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Enter </a:t>
            </a:r>
            <a:r>
              <a:rPr lang="nl-NL" dirty="0" err="1"/>
              <a:t>title</a:t>
            </a:r>
            <a:r>
              <a:rPr lang="nl-NL" dirty="0"/>
              <a:t> here</a:t>
            </a:r>
          </a:p>
        </p:txBody>
      </p:sp>
    </p:spTree>
    <p:extLst>
      <p:ext uri="{BB962C8B-B14F-4D97-AF65-F5344CB8AC3E}">
        <p14:creationId xmlns:p14="http://schemas.microsoft.com/office/powerpoint/2010/main" val="319454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ndscape colored bg - research">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5D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err="1"/>
              <a:t>Use</a:t>
            </a:r>
            <a:r>
              <a:rPr lang="nl-NL" dirty="0"/>
              <a:t> </a:t>
            </a:r>
            <a:r>
              <a:rPr lang="nl-NL" dirty="0" err="1"/>
              <a:t>plain</a:t>
            </a:r>
            <a:r>
              <a:rPr lang="nl-NL" dirty="0"/>
              <a:t> tekst or </a:t>
            </a:r>
            <a:r>
              <a:rPr lang="nl-NL" dirty="0" err="1"/>
              <a:t>bullet</a:t>
            </a:r>
            <a:r>
              <a:rPr lang="nl-NL" dirty="0"/>
              <a:t> tekst here.</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Example footer | July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err="1"/>
              <a:t>Use</a:t>
            </a:r>
            <a:r>
              <a:rPr lang="nl-NL" dirty="0"/>
              <a:t> </a:t>
            </a:r>
            <a:r>
              <a:rPr lang="nl-NL" dirty="0" err="1"/>
              <a:t>bullets</a:t>
            </a:r>
            <a:r>
              <a:rPr lang="nl-NL" dirty="0"/>
              <a:t> here</a:t>
            </a:r>
          </a:p>
        </p:txBody>
      </p:sp>
    </p:spTree>
    <p:extLst>
      <p:ext uri="{BB962C8B-B14F-4D97-AF65-F5344CB8AC3E}">
        <p14:creationId xmlns:p14="http://schemas.microsoft.com/office/powerpoint/2010/main" val="245627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andscape colored bg - research">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a:extLst>
              <a:ext uri="{FF2B5EF4-FFF2-40B4-BE49-F238E27FC236}">
                <a16:creationId xmlns:a16="http://schemas.microsoft.com/office/drawing/2014/main" id="{BFDECED7-3AAE-0D44-B204-B66215C7B78F}"/>
              </a:ext>
            </a:extLst>
          </p:cNvPr>
          <p:cNvSpPr/>
          <p:nvPr userDrawn="1"/>
        </p:nvSpPr>
        <p:spPr>
          <a:xfrm>
            <a:off x="0" y="6445045"/>
            <a:ext cx="12192000" cy="563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B282CD7-24AB-6842-921A-B8BCB13E5F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39075" y="6452489"/>
            <a:ext cx="4052923" cy="401912"/>
          </a:xfrm>
          <a:prstGeom prst="rect">
            <a:avLst/>
          </a:prstGeom>
        </p:spPr>
      </p:pic>
      <p:sp>
        <p:nvSpPr>
          <p:cNvPr id="7" name="TextBox 6">
            <a:extLst>
              <a:ext uri="{FF2B5EF4-FFF2-40B4-BE49-F238E27FC236}">
                <a16:creationId xmlns:a16="http://schemas.microsoft.com/office/drawing/2014/main" id="{5024D92B-A2E6-DB41-BF3D-56A0A0A672EF}"/>
              </a:ext>
            </a:extLst>
          </p:cNvPr>
          <p:cNvSpPr txBox="1"/>
          <p:nvPr userDrawn="1"/>
        </p:nvSpPr>
        <p:spPr>
          <a:xfrm>
            <a:off x="5932969" y="6525578"/>
            <a:ext cx="3902149" cy="261610"/>
          </a:xfrm>
          <a:prstGeom prst="rect">
            <a:avLst/>
          </a:prstGeom>
          <a:noFill/>
        </p:spPr>
        <p:txBody>
          <a:bodyPr wrap="square" rtlCol="0">
            <a:spAutoFit/>
          </a:bodyPr>
          <a:lstStyle/>
          <a:p>
            <a:r>
              <a:rPr lang="en-US" sz="1100" dirty="0"/>
              <a:t>APH is a collaboration between:</a:t>
            </a:r>
          </a:p>
        </p:txBody>
      </p:sp>
      <p:pic>
        <p:nvPicPr>
          <p:cNvPr id="4" name="Picture 3">
            <a:extLst>
              <a:ext uri="{FF2B5EF4-FFF2-40B4-BE49-F238E27FC236}">
                <a16:creationId xmlns:a16="http://schemas.microsoft.com/office/drawing/2014/main" id="{A644362F-DDE2-8E4A-A7D2-65E0322C39EC}"/>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0" y="993421"/>
            <a:ext cx="12191998" cy="5459067"/>
          </a:xfrm>
          <a:prstGeom prst="rect">
            <a:avLst/>
          </a:prstGeom>
        </p:spPr>
      </p:pic>
    </p:spTree>
    <p:extLst>
      <p:ext uri="{BB962C8B-B14F-4D97-AF65-F5344CB8AC3E}">
        <p14:creationId xmlns:p14="http://schemas.microsoft.com/office/powerpoint/2010/main" val="90641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CCC1A1E-656A-4AF0-AA4A-4C5B0A9CBB55}"/>
              </a:ext>
            </a:extLst>
          </p:cNvPr>
          <p:cNvSpPr/>
          <p:nvPr userDrawn="1"/>
        </p:nvSpPr>
        <p:spPr>
          <a:xfrm>
            <a:off x="1" y="6271260"/>
            <a:ext cx="12192000" cy="586740"/>
          </a:xfrm>
          <a:prstGeom prst="rect">
            <a:avLst/>
          </a:prstGeom>
          <a:solidFill>
            <a:srgbClr val="CE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a16="http://schemas.microsoft.com/office/drawing/2014/main" id="{F05E57A9-EF42-41CC-A2FF-69FC444635B3}"/>
              </a:ext>
            </a:extLst>
          </p:cNvPr>
          <p:cNvSpPr>
            <a:spLocks noGrp="1"/>
          </p:cNvSpPr>
          <p:nvPr>
            <p:ph type="title"/>
          </p:nvPr>
        </p:nvSpPr>
        <p:spPr>
          <a:xfrm>
            <a:off x="673100" y="1100092"/>
            <a:ext cx="10515600" cy="1325563"/>
          </a:xfrm>
          <a:prstGeom prst="rect">
            <a:avLst/>
          </a:prstGeom>
        </p:spPr>
        <p:txBody>
          <a:bodyPr vert="horz" lIns="91440" tIns="45720" rIns="91440" bIns="45720" rtlCol="0" anchor="ctr">
            <a:normAutofit/>
          </a:bodyPr>
          <a:lstStyle/>
          <a:p>
            <a:r>
              <a:rPr lang="nl-NL" dirty="0"/>
              <a:t>Hier de titel</a:t>
            </a:r>
          </a:p>
        </p:txBody>
      </p:sp>
      <p:sp>
        <p:nvSpPr>
          <p:cNvPr id="5" name="Tijdelijke aanduiding voor voettekst 4">
            <a:extLst>
              <a:ext uri="{FF2B5EF4-FFF2-40B4-BE49-F238E27FC236}">
                <a16:creationId xmlns:a16="http://schemas.microsoft.com/office/drawing/2014/main" id="{F64C743E-8D29-4316-98AB-B30200D583DD}"/>
              </a:ext>
            </a:extLst>
          </p:cNvPr>
          <p:cNvSpPr>
            <a:spLocks noGrp="1"/>
          </p:cNvSpPr>
          <p:nvPr>
            <p:ph type="ftr" sz="quarter" idx="3"/>
          </p:nvPr>
        </p:nvSpPr>
        <p:spPr>
          <a:xfrm>
            <a:off x="711200" y="6381750"/>
            <a:ext cx="4114800" cy="365125"/>
          </a:xfrm>
          <a:prstGeom prst="rect">
            <a:avLst/>
          </a:prstGeom>
        </p:spPr>
        <p:txBody>
          <a:bodyPr vert="horz" lIns="91440" tIns="45720" rIns="91440" bIns="45720" rtlCol="0" anchor="ctr"/>
          <a:lstStyle>
            <a:lvl1pPr algn="l">
              <a:defRPr sz="1250">
                <a:solidFill>
                  <a:srgbClr val="00373E"/>
                </a:solidFill>
              </a:defRPr>
            </a:lvl1pPr>
          </a:lstStyle>
          <a:p>
            <a:r>
              <a:rPr lang="nl-NL"/>
              <a:t>Example footer | July 2018</a:t>
            </a:r>
            <a:endParaRPr lang="nl-NL" dirty="0"/>
          </a:p>
        </p:txBody>
      </p:sp>
      <p:pic>
        <p:nvPicPr>
          <p:cNvPr id="8" name="Afbeelding 7">
            <a:extLst>
              <a:ext uri="{FF2B5EF4-FFF2-40B4-BE49-F238E27FC236}">
                <a16:creationId xmlns:a16="http://schemas.microsoft.com/office/drawing/2014/main" id="{1A6CEDF9-8401-43A2-A4AB-0E7332B8A3EF}"/>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5848413" y="0"/>
            <a:ext cx="495173" cy="1011192"/>
          </a:xfrm>
          <a:prstGeom prst="rect">
            <a:avLst/>
          </a:prstGeom>
        </p:spPr>
      </p:pic>
    </p:spTree>
    <p:extLst>
      <p:ext uri="{BB962C8B-B14F-4D97-AF65-F5344CB8AC3E}">
        <p14:creationId xmlns:p14="http://schemas.microsoft.com/office/powerpoint/2010/main" val="267064067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b="1" kern="1200">
          <a:solidFill>
            <a:srgbClr val="E89E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vertigotraining.nl/"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vertigotraining.nl/"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vertigotraining.nl/"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duizeligheidscentra.nl/" TargetMode="External"/><Relationship Id="rId2" Type="http://schemas.openxmlformats.org/officeDocument/2006/relationships/hyperlink" Target="http://www.vertigotraining.nl/"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27C79-C680-4A7F-8DF6-D93FA9B640E9}"/>
              </a:ext>
            </a:extLst>
          </p:cNvPr>
          <p:cNvSpPr>
            <a:spLocks noGrp="1"/>
          </p:cNvSpPr>
          <p:nvPr>
            <p:ph type="ctrTitle"/>
          </p:nvPr>
        </p:nvSpPr>
        <p:spPr>
          <a:xfrm>
            <a:off x="674915" y="1808200"/>
            <a:ext cx="11079938" cy="1152751"/>
          </a:xfrm>
        </p:spPr>
        <p:txBody>
          <a:bodyPr>
            <a:normAutofit/>
          </a:bodyPr>
          <a:lstStyle/>
          <a:p>
            <a:r>
              <a:rPr lang="en-US" noProof="0" dirty="0"/>
              <a:t>FTO - </a:t>
            </a:r>
            <a:r>
              <a:rPr lang="en-US" noProof="0" dirty="0" err="1"/>
              <a:t>Chronische</a:t>
            </a:r>
            <a:r>
              <a:rPr lang="en-US" noProof="0" dirty="0"/>
              <a:t> </a:t>
            </a:r>
            <a:r>
              <a:rPr lang="en-US" noProof="0" dirty="0" err="1"/>
              <a:t>duizeligheid</a:t>
            </a:r>
            <a:endParaRPr lang="en-US" noProof="0" dirty="0"/>
          </a:p>
        </p:txBody>
      </p:sp>
      <p:sp>
        <p:nvSpPr>
          <p:cNvPr id="3" name="Ondertitel 2">
            <a:extLst>
              <a:ext uri="{FF2B5EF4-FFF2-40B4-BE49-F238E27FC236}">
                <a16:creationId xmlns:a16="http://schemas.microsoft.com/office/drawing/2014/main" id="{829CBB0D-5C54-4D58-8000-D86D3E690B77}"/>
              </a:ext>
            </a:extLst>
          </p:cNvPr>
          <p:cNvSpPr>
            <a:spLocks noGrp="1"/>
          </p:cNvSpPr>
          <p:nvPr>
            <p:ph type="subTitle" idx="1"/>
          </p:nvPr>
        </p:nvSpPr>
        <p:spPr>
          <a:xfrm>
            <a:off x="674915" y="3166627"/>
            <a:ext cx="10776857" cy="653143"/>
          </a:xfrm>
        </p:spPr>
        <p:txBody>
          <a:bodyPr>
            <a:normAutofit/>
          </a:bodyPr>
          <a:lstStyle/>
          <a:p>
            <a:r>
              <a:rPr lang="en-US" sz="2400" dirty="0"/>
              <a:t>Datum &amp; </a:t>
            </a:r>
            <a:r>
              <a:rPr lang="en-US" sz="2400" dirty="0" err="1"/>
              <a:t>locatie</a:t>
            </a:r>
            <a:endParaRPr lang="en-US" sz="2400" noProof="0" dirty="0"/>
          </a:p>
        </p:txBody>
      </p:sp>
      <p:sp>
        <p:nvSpPr>
          <p:cNvPr id="4" name="Rectangle 3">
            <a:extLst>
              <a:ext uri="{FF2B5EF4-FFF2-40B4-BE49-F238E27FC236}">
                <a16:creationId xmlns:a16="http://schemas.microsoft.com/office/drawing/2014/main" id="{D4FFF7E3-112E-C572-3F57-FAFC5F5AFDB6}"/>
              </a:ext>
            </a:extLst>
          </p:cNvPr>
          <p:cNvSpPr/>
          <p:nvPr/>
        </p:nvSpPr>
        <p:spPr>
          <a:xfrm>
            <a:off x="5183909" y="629227"/>
            <a:ext cx="1721922" cy="1682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D214A07-1222-09E4-EFC1-D008D04B8FED}"/>
              </a:ext>
            </a:extLst>
          </p:cNvPr>
          <p:cNvSpPr/>
          <p:nvPr/>
        </p:nvSpPr>
        <p:spPr>
          <a:xfrm>
            <a:off x="8467765" y="6679870"/>
            <a:ext cx="851065" cy="1682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4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r>
              <a:rPr lang="nl-NL" b="1" dirty="0"/>
              <a:t>Vraag 4</a:t>
            </a:r>
            <a:r>
              <a:rPr lang="nl-NL" dirty="0"/>
              <a:t>. In welke categorie vallen de meest voorkomende oorzaken van duizeligheid bij ouderen in de eerste lijn? </a:t>
            </a:r>
          </a:p>
          <a:p>
            <a:endParaRPr lang="nl-NL" dirty="0"/>
          </a:p>
          <a:p>
            <a:r>
              <a:rPr lang="nl-NL" dirty="0"/>
              <a:t> Cardiovasculaire aandoeningen </a:t>
            </a:r>
          </a:p>
          <a:p>
            <a:r>
              <a:rPr lang="nl-NL" dirty="0"/>
              <a:t> Neurologische aandoeningen</a:t>
            </a:r>
          </a:p>
          <a:p>
            <a:r>
              <a:rPr lang="nl-NL" dirty="0"/>
              <a:t> Vestibulaire aandoeningen</a:t>
            </a:r>
          </a:p>
          <a:p>
            <a:r>
              <a:rPr lang="nl-NL" dirty="0"/>
              <a:t> Psychiatrische aandoeningen</a:t>
            </a:r>
          </a:p>
          <a:p>
            <a:endParaRPr lang="nl-NL" dirty="0"/>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69066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r>
              <a:rPr lang="nl-NL" b="1" dirty="0"/>
              <a:t>Vraag 5</a:t>
            </a:r>
            <a:r>
              <a:rPr lang="nl-NL" dirty="0"/>
              <a:t>. Waardoor houden sommige patiënten blijvend klachten van duizeligheid? </a:t>
            </a:r>
          </a:p>
          <a:p>
            <a:endParaRPr lang="nl-NL" dirty="0"/>
          </a:p>
          <a:p>
            <a:r>
              <a:rPr lang="nl-NL" dirty="0"/>
              <a:t> Angst</a:t>
            </a:r>
          </a:p>
          <a:p>
            <a:r>
              <a:rPr lang="nl-NL" dirty="0"/>
              <a:t> Medicatiegebruik</a:t>
            </a:r>
          </a:p>
          <a:p>
            <a:r>
              <a:rPr lang="nl-NL" dirty="0"/>
              <a:t> Immobiliteit</a:t>
            </a:r>
          </a:p>
          <a:p>
            <a:r>
              <a:rPr lang="nl-NL" dirty="0"/>
              <a:t> Visusproblemen</a:t>
            </a:r>
          </a:p>
          <a:p>
            <a:r>
              <a:rPr lang="nl-NL" dirty="0"/>
              <a:t> Alle bovenstaande antwoorden</a:t>
            </a:r>
          </a:p>
          <a:p>
            <a:endParaRPr lang="nl-NL" dirty="0"/>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375831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r>
              <a:rPr lang="nl-NL" b="1" dirty="0"/>
              <a:t>Vraag 6</a:t>
            </a:r>
            <a:r>
              <a:rPr lang="nl-NL" dirty="0"/>
              <a:t>. Wat is behandeling van eerste keus bij patiënten met chronische duizeligheid? </a:t>
            </a:r>
          </a:p>
          <a:p>
            <a:endParaRPr lang="nl-NL" dirty="0"/>
          </a:p>
          <a:p>
            <a:r>
              <a:rPr lang="nl-NL" dirty="0"/>
              <a:t> Vertigomiddelen, zoals </a:t>
            </a:r>
            <a:r>
              <a:rPr lang="nl-NL" dirty="0" err="1"/>
              <a:t>betahistine</a:t>
            </a:r>
            <a:endParaRPr lang="nl-NL" dirty="0"/>
          </a:p>
          <a:p>
            <a:r>
              <a:rPr lang="nl-NL" dirty="0"/>
              <a:t> Anti-emetica, zoals metoclopramide </a:t>
            </a:r>
          </a:p>
          <a:p>
            <a:r>
              <a:rPr lang="nl-NL" dirty="0"/>
              <a:t> Vestibulaire revalidatie</a:t>
            </a:r>
          </a:p>
          <a:p>
            <a:endParaRPr lang="nl-NL" dirty="0"/>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121000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r>
              <a:rPr lang="nl-NL" b="1" dirty="0"/>
              <a:t>Vraag 7</a:t>
            </a:r>
            <a:r>
              <a:rPr lang="nl-NL" dirty="0"/>
              <a:t>. </a:t>
            </a:r>
            <a:r>
              <a:rPr lang="nl-NL" dirty="0" err="1"/>
              <a:t>Betahistine</a:t>
            </a:r>
            <a:r>
              <a:rPr lang="nl-NL" dirty="0"/>
              <a:t> is geïndiceerd bij chronische duizeligheid.</a:t>
            </a:r>
          </a:p>
          <a:p>
            <a:endParaRPr lang="nl-NL" dirty="0"/>
          </a:p>
          <a:p>
            <a:r>
              <a:rPr lang="nl-NL" dirty="0"/>
              <a:t> Waar</a:t>
            </a:r>
          </a:p>
          <a:p>
            <a:r>
              <a:rPr lang="nl-NL" dirty="0"/>
              <a:t> Niet waar</a:t>
            </a:r>
          </a:p>
          <a:p>
            <a:endParaRPr lang="nl-NL" dirty="0"/>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412299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r>
              <a:rPr lang="nl-NL" b="1" dirty="0"/>
              <a:t>Vraag 8</a:t>
            </a:r>
            <a:r>
              <a:rPr lang="nl-NL" dirty="0"/>
              <a:t>. Wat is het doel van vestibulaire revalidatie?</a:t>
            </a:r>
          </a:p>
          <a:p>
            <a:endParaRPr lang="nl-NL" dirty="0"/>
          </a:p>
          <a:p>
            <a:r>
              <a:rPr lang="nl-NL" dirty="0"/>
              <a:t> Herstel van het vestibulaire systeem bevorderen</a:t>
            </a:r>
          </a:p>
          <a:p>
            <a:r>
              <a:rPr lang="nl-NL" dirty="0"/>
              <a:t> Angst wegnemen door blootstellingstherapie </a:t>
            </a:r>
          </a:p>
          <a:p>
            <a:r>
              <a:rPr lang="nl-NL" dirty="0"/>
              <a:t> Beide bovenstaande antwoorden </a:t>
            </a:r>
          </a:p>
          <a:p>
            <a:endParaRPr lang="nl-NL" dirty="0"/>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193418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r>
              <a:rPr lang="nl-NL" b="1" dirty="0"/>
              <a:t>Vraag 9</a:t>
            </a:r>
            <a:r>
              <a:rPr lang="nl-NL" dirty="0"/>
              <a:t>. Een patiënt is erg misselijk door neuritis vestibularis en braakt aanhoudend. Metoclopramide mag niet gegeven worden als patiënt een </a:t>
            </a:r>
            <a:r>
              <a:rPr lang="nl-NL" dirty="0" err="1"/>
              <a:t>eGFR</a:t>
            </a:r>
            <a:r>
              <a:rPr lang="nl-NL" dirty="0"/>
              <a:t> heeft van:</a:t>
            </a:r>
          </a:p>
          <a:p>
            <a:endParaRPr lang="nl-NL" dirty="0"/>
          </a:p>
          <a:p>
            <a:r>
              <a:rPr lang="nl-NL" dirty="0"/>
              <a:t> &lt;15 ml/min</a:t>
            </a:r>
          </a:p>
          <a:p>
            <a:r>
              <a:rPr lang="nl-NL" dirty="0"/>
              <a:t> &lt;30 ml/min</a:t>
            </a:r>
          </a:p>
          <a:p>
            <a:r>
              <a:rPr lang="nl-NL" dirty="0"/>
              <a:t> &lt;50 ml/min</a:t>
            </a:r>
          </a:p>
          <a:p>
            <a:endParaRPr lang="nl-NL" dirty="0"/>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423903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r>
              <a:rPr lang="nl-NL" b="1" dirty="0"/>
              <a:t>Vraag 10</a:t>
            </a:r>
            <a:r>
              <a:rPr lang="nl-NL" dirty="0"/>
              <a:t>. Als iemand blijvend klachten houdt door BPPD is een </a:t>
            </a:r>
            <a:r>
              <a:rPr lang="nl-NL" dirty="0" err="1"/>
              <a:t>Epley</a:t>
            </a:r>
            <a:r>
              <a:rPr lang="nl-NL" dirty="0"/>
              <a:t> manoeuvre niet zinvol meer.</a:t>
            </a:r>
          </a:p>
          <a:p>
            <a:endParaRPr lang="nl-NL" dirty="0"/>
          </a:p>
          <a:p>
            <a:r>
              <a:rPr lang="nl-NL" dirty="0"/>
              <a:t> Waar</a:t>
            </a:r>
          </a:p>
          <a:p>
            <a:r>
              <a:rPr lang="nl-NL" dirty="0"/>
              <a:t> Niet waar</a:t>
            </a: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106555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670846"/>
            <a:ext cx="10766044" cy="1325563"/>
          </a:xfrm>
        </p:spPr>
        <p:txBody>
          <a:bodyPr/>
          <a:lstStyle/>
          <a:p>
            <a:r>
              <a:rPr lang="en-US" dirty="0" err="1">
                <a:solidFill>
                  <a:srgbClr val="009CB4"/>
                </a:solidFill>
              </a:rPr>
              <a:t>Kennistoets</a:t>
            </a:r>
            <a:r>
              <a:rPr lang="en-US" dirty="0">
                <a:solidFill>
                  <a:srgbClr val="009CB4"/>
                </a:solidFill>
              </a:rPr>
              <a:t> - </a:t>
            </a:r>
            <a:r>
              <a:rPr lang="en-US" dirty="0" err="1">
                <a:solidFill>
                  <a:srgbClr val="009CB4"/>
                </a:solidFill>
              </a:rPr>
              <a:t>antwoorden</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711199" y="1941153"/>
            <a:ext cx="10766044" cy="3751308"/>
          </a:xfrm>
        </p:spPr>
        <p:txBody>
          <a:bodyPr/>
          <a:lstStyle/>
          <a:p>
            <a:r>
              <a:rPr lang="nl-NL" b="1" dirty="0"/>
              <a:t>Vraag 1</a:t>
            </a:r>
            <a:r>
              <a:rPr lang="nl-NL" dirty="0"/>
              <a:t>. Hoeveel procent van de mensen van 65 jaar of ouder in de algemene populatie heeft last van duizeligheid?</a:t>
            </a:r>
          </a:p>
          <a:p>
            <a:endParaRPr lang="nl-NL" dirty="0"/>
          </a:p>
          <a:p>
            <a:r>
              <a:rPr lang="nl-NL" dirty="0"/>
              <a:t> 10%</a:t>
            </a:r>
          </a:p>
          <a:p>
            <a:r>
              <a:rPr lang="nl-NL" dirty="0"/>
              <a:t> 20%</a:t>
            </a:r>
          </a:p>
          <a:p>
            <a:r>
              <a:rPr lang="nl-NL" dirty="0">
                <a:sym typeface="Wingdings" panose="05000000000000000000" pitchFamily="2" charset="2"/>
              </a:rPr>
              <a:t></a:t>
            </a:r>
            <a:r>
              <a:rPr lang="nl-NL" dirty="0"/>
              <a:t> 30%</a:t>
            </a:r>
          </a:p>
          <a:p>
            <a:r>
              <a:rPr lang="nl-NL" dirty="0"/>
              <a:t> 40%</a:t>
            </a:r>
          </a:p>
          <a:p>
            <a:endParaRPr lang="nl-NL" dirty="0"/>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graphicFrame>
        <p:nvGraphicFramePr>
          <p:cNvPr id="6" name="Grafiek 5"/>
          <p:cNvGraphicFramePr/>
          <p:nvPr>
            <p:extLst>
              <p:ext uri="{D42A27DB-BD31-4B8C-83A1-F6EECF244321}">
                <p14:modId xmlns:p14="http://schemas.microsoft.com/office/powerpoint/2010/main" val="461814457"/>
              </p:ext>
            </p:extLst>
          </p:nvPr>
        </p:nvGraphicFramePr>
        <p:xfrm>
          <a:off x="5670001" y="2519543"/>
          <a:ext cx="5807242" cy="317291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kstvak 11"/>
          <p:cNvSpPr txBox="1"/>
          <p:nvPr/>
        </p:nvSpPr>
        <p:spPr>
          <a:xfrm>
            <a:off x="711199" y="5692461"/>
            <a:ext cx="7883890" cy="830997"/>
          </a:xfrm>
          <a:prstGeom prst="rect">
            <a:avLst/>
          </a:prstGeom>
          <a:noFill/>
        </p:spPr>
        <p:txBody>
          <a:bodyPr wrap="none" rtlCol="0">
            <a:spAutoFit/>
          </a:bodyPr>
          <a:lstStyle/>
          <a:p>
            <a:r>
              <a:rPr lang="nl-NL" sz="800" dirty="0" err="1"/>
              <a:t>Neuhauser</a:t>
            </a:r>
            <a:r>
              <a:rPr lang="nl-NL" sz="800" dirty="0"/>
              <a:t> HK, </a:t>
            </a:r>
            <a:r>
              <a:rPr lang="nl-NL" sz="800" dirty="0" err="1"/>
              <a:t>Lempert</a:t>
            </a:r>
            <a:r>
              <a:rPr lang="nl-NL" sz="800" dirty="0"/>
              <a:t> T. Vertigo: </a:t>
            </a:r>
            <a:r>
              <a:rPr lang="nl-NL" sz="800" dirty="0" err="1"/>
              <a:t>epidemiologic</a:t>
            </a:r>
            <a:r>
              <a:rPr lang="nl-NL" sz="800" dirty="0"/>
              <a:t> </a:t>
            </a:r>
            <a:r>
              <a:rPr lang="nl-NL" sz="800" dirty="0" err="1"/>
              <a:t>aspects</a:t>
            </a:r>
            <a:r>
              <a:rPr lang="nl-NL" sz="800" dirty="0"/>
              <a:t>. </a:t>
            </a:r>
            <a:r>
              <a:rPr lang="nl-NL" sz="800" dirty="0" err="1"/>
              <a:t>Semin</a:t>
            </a:r>
            <a:r>
              <a:rPr lang="nl-NL" sz="800" dirty="0"/>
              <a:t> </a:t>
            </a:r>
            <a:r>
              <a:rPr lang="nl-NL" sz="800" dirty="0" err="1"/>
              <a:t>Neurol</a:t>
            </a:r>
            <a:r>
              <a:rPr lang="nl-NL" sz="800" dirty="0"/>
              <a:t>. 2009;29(5):473-81.</a:t>
            </a:r>
          </a:p>
          <a:p>
            <a:r>
              <a:rPr lang="nl-NL" sz="800" dirty="0" err="1"/>
              <a:t>Neuhauser</a:t>
            </a:r>
            <a:r>
              <a:rPr lang="nl-NL" sz="800" dirty="0"/>
              <a:t> HK, </a:t>
            </a:r>
            <a:r>
              <a:rPr lang="nl-NL" sz="800" dirty="0" err="1"/>
              <a:t>Radtke</a:t>
            </a:r>
            <a:r>
              <a:rPr lang="nl-NL" sz="800" dirty="0"/>
              <a:t> A, </a:t>
            </a:r>
            <a:r>
              <a:rPr lang="nl-NL" sz="800" dirty="0" err="1"/>
              <a:t>von</a:t>
            </a:r>
            <a:r>
              <a:rPr lang="nl-NL" sz="800" dirty="0"/>
              <a:t> </a:t>
            </a:r>
            <a:r>
              <a:rPr lang="nl-NL" sz="800" dirty="0" err="1"/>
              <a:t>Brevern</a:t>
            </a:r>
            <a:r>
              <a:rPr lang="nl-NL" sz="800" dirty="0"/>
              <a:t> M, </a:t>
            </a:r>
            <a:r>
              <a:rPr lang="nl-NL" sz="800" dirty="0" err="1"/>
              <a:t>Lezius</a:t>
            </a:r>
            <a:r>
              <a:rPr lang="nl-NL" sz="800" dirty="0"/>
              <a:t> F, </a:t>
            </a:r>
            <a:r>
              <a:rPr lang="nl-NL" sz="800" dirty="0" err="1"/>
              <a:t>Feldmann</a:t>
            </a:r>
            <a:r>
              <a:rPr lang="nl-NL" sz="800" dirty="0"/>
              <a:t> M, </a:t>
            </a:r>
            <a:r>
              <a:rPr lang="nl-NL" sz="800" dirty="0" err="1"/>
              <a:t>Lempert</a:t>
            </a:r>
            <a:r>
              <a:rPr lang="nl-NL" sz="800" dirty="0"/>
              <a:t> T. </a:t>
            </a:r>
            <a:r>
              <a:rPr lang="nl-NL" sz="800" dirty="0" err="1"/>
              <a:t>Burden</a:t>
            </a:r>
            <a:r>
              <a:rPr lang="nl-NL" sz="800" dirty="0"/>
              <a:t> of </a:t>
            </a:r>
            <a:r>
              <a:rPr lang="nl-NL" sz="800" dirty="0" err="1"/>
              <a:t>dizziness</a:t>
            </a:r>
            <a:r>
              <a:rPr lang="nl-NL" sz="800" dirty="0"/>
              <a:t> </a:t>
            </a:r>
            <a:r>
              <a:rPr lang="nl-NL" sz="800" dirty="0" err="1"/>
              <a:t>and</a:t>
            </a:r>
            <a:r>
              <a:rPr lang="nl-NL" sz="800" dirty="0"/>
              <a:t> vertigo in </a:t>
            </a:r>
            <a:r>
              <a:rPr lang="nl-NL" sz="800" dirty="0" err="1"/>
              <a:t>the</a:t>
            </a:r>
            <a:r>
              <a:rPr lang="nl-NL" sz="800" dirty="0"/>
              <a:t> community. </a:t>
            </a:r>
            <a:r>
              <a:rPr lang="nl-NL" sz="800" dirty="0" err="1"/>
              <a:t>Arch</a:t>
            </a:r>
            <a:r>
              <a:rPr lang="nl-NL" sz="800" dirty="0"/>
              <a:t> Intern </a:t>
            </a:r>
            <a:r>
              <a:rPr lang="nl-NL" sz="800" dirty="0" err="1"/>
              <a:t>Med</a:t>
            </a:r>
            <a:r>
              <a:rPr lang="nl-NL" sz="800" dirty="0"/>
              <a:t>. 2008;168(19):2118-24.</a:t>
            </a:r>
          </a:p>
          <a:p>
            <a:r>
              <a:rPr lang="en-US" sz="800" dirty="0" err="1"/>
              <a:t>Jonsson</a:t>
            </a:r>
            <a:r>
              <a:rPr lang="en-US" sz="800" dirty="0"/>
              <a:t> R, </a:t>
            </a:r>
            <a:r>
              <a:rPr lang="en-US" sz="800" dirty="0" err="1"/>
              <a:t>Sixt</a:t>
            </a:r>
            <a:r>
              <a:rPr lang="en-US" sz="800" dirty="0"/>
              <a:t> E, </a:t>
            </a:r>
            <a:r>
              <a:rPr lang="en-US" sz="800" dirty="0" err="1"/>
              <a:t>Landahl</a:t>
            </a:r>
            <a:r>
              <a:rPr lang="en-US" sz="800" dirty="0"/>
              <a:t> S, </a:t>
            </a:r>
            <a:r>
              <a:rPr lang="en-US" sz="800" dirty="0" err="1"/>
              <a:t>Rosenhall</a:t>
            </a:r>
            <a:r>
              <a:rPr lang="en-US" sz="800" dirty="0"/>
              <a:t> U. Prevalence of dizziness and vertigo in an urban elderly population. J </a:t>
            </a:r>
            <a:r>
              <a:rPr lang="en-US" sz="800" dirty="0" err="1"/>
              <a:t>Vestib</a:t>
            </a:r>
            <a:r>
              <a:rPr lang="en-US" sz="800" dirty="0"/>
              <a:t> Res. 2004;14(1):47-52.</a:t>
            </a:r>
          </a:p>
          <a:p>
            <a:r>
              <a:rPr lang="en-US" sz="800" dirty="0" err="1"/>
              <a:t>Colledge</a:t>
            </a:r>
            <a:r>
              <a:rPr lang="en-US" sz="800" dirty="0"/>
              <a:t> NR, Wilson JA, Macintyre CC, MacLennan WJ. The prevalence and characteristics of dizziness in an elderly community. Age Ageing. 1994;23(2):117-20.</a:t>
            </a:r>
          </a:p>
          <a:p>
            <a:endParaRPr lang="en-US" sz="800" dirty="0"/>
          </a:p>
          <a:p>
            <a:endParaRPr lang="nl-NL" sz="800" dirty="0"/>
          </a:p>
        </p:txBody>
      </p:sp>
    </p:spTree>
    <p:extLst>
      <p:ext uri="{BB962C8B-B14F-4D97-AF65-F5344CB8AC3E}">
        <p14:creationId xmlns:p14="http://schemas.microsoft.com/office/powerpoint/2010/main" val="97012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r>
              <a:rPr lang="en-US" dirty="0">
                <a:solidFill>
                  <a:srgbClr val="009CB4"/>
                </a:solidFill>
              </a:rPr>
              <a:t> - </a:t>
            </a:r>
            <a:r>
              <a:rPr lang="en-US" dirty="0" err="1">
                <a:solidFill>
                  <a:srgbClr val="009CB4"/>
                </a:solidFill>
              </a:rPr>
              <a:t>antwoorden</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r>
              <a:rPr lang="nl-NL" b="1" dirty="0"/>
              <a:t>Vraag 2</a:t>
            </a:r>
            <a:r>
              <a:rPr lang="nl-NL" dirty="0"/>
              <a:t>. Wat is de meest voorkomende oorzaak van duizeligheid in de eerste lijn?</a:t>
            </a:r>
          </a:p>
          <a:p>
            <a:endParaRPr lang="nl-NL" dirty="0"/>
          </a:p>
          <a:p>
            <a:r>
              <a:rPr lang="nl-NL" dirty="0">
                <a:sym typeface="Wingdings" panose="05000000000000000000" pitchFamily="2" charset="2"/>
              </a:rPr>
              <a:t></a:t>
            </a:r>
            <a:r>
              <a:rPr lang="nl-NL" dirty="0"/>
              <a:t> Benigne paroxysmale positieduizeligheid (BPPD)</a:t>
            </a:r>
          </a:p>
          <a:p>
            <a:r>
              <a:rPr lang="nl-NL" dirty="0"/>
              <a:t> Neuritis vestibularis</a:t>
            </a:r>
          </a:p>
          <a:p>
            <a:r>
              <a:rPr lang="nl-NL" dirty="0"/>
              <a:t> Orthostatische hypotensie</a:t>
            </a:r>
          </a:p>
          <a:p>
            <a:r>
              <a:rPr lang="nl-NL" dirty="0"/>
              <a:t> Angstklachten/angststoornis</a:t>
            </a:r>
          </a:p>
          <a:p>
            <a:endParaRPr lang="nl-NL" dirty="0"/>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6" name="Tekstvak 5"/>
          <p:cNvSpPr txBox="1"/>
          <p:nvPr/>
        </p:nvSpPr>
        <p:spPr>
          <a:xfrm>
            <a:off x="673100" y="5916990"/>
            <a:ext cx="8863324" cy="338554"/>
          </a:xfrm>
          <a:prstGeom prst="rect">
            <a:avLst/>
          </a:prstGeom>
          <a:noFill/>
        </p:spPr>
        <p:txBody>
          <a:bodyPr wrap="none" rtlCol="0">
            <a:spAutoFit/>
          </a:bodyPr>
          <a:lstStyle/>
          <a:p>
            <a:r>
              <a:rPr lang="nl-NL" sz="800" dirty="0"/>
              <a:t>van Leeuwen RB, Maarsingh OR, Bruintjes TD. Duizeligheid. </a:t>
            </a:r>
            <a:r>
              <a:rPr lang="nl-NL" sz="800" dirty="0" err="1"/>
              <a:t>Ned</a:t>
            </a:r>
            <a:r>
              <a:rPr lang="nl-NL" sz="800" dirty="0"/>
              <a:t> </a:t>
            </a:r>
            <a:r>
              <a:rPr lang="nl-NL" sz="800" dirty="0" err="1"/>
              <a:t>Tijdschr</a:t>
            </a:r>
            <a:r>
              <a:rPr lang="nl-NL" sz="800" dirty="0"/>
              <a:t> </a:t>
            </a:r>
            <a:r>
              <a:rPr lang="nl-NL" sz="800" dirty="0" err="1"/>
              <a:t>Geneeskd</a:t>
            </a:r>
            <a:r>
              <a:rPr lang="nl-NL" sz="800" dirty="0"/>
              <a:t>. 2022;166:D6709 </a:t>
            </a:r>
          </a:p>
          <a:p>
            <a:r>
              <a:rPr lang="nl-NL" sz="800" dirty="0"/>
              <a:t>Maarsingh OR, Dros J, Schellevis FG, van Weert HC, van der Windt DA, ter Riet G, et al. </a:t>
            </a:r>
            <a:r>
              <a:rPr lang="nl-NL" sz="800" dirty="0" err="1"/>
              <a:t>Causes</a:t>
            </a:r>
            <a:r>
              <a:rPr lang="nl-NL" sz="800" dirty="0"/>
              <a:t> of persistent </a:t>
            </a:r>
            <a:r>
              <a:rPr lang="nl-NL" sz="800" dirty="0" err="1"/>
              <a:t>dizziness</a:t>
            </a:r>
            <a:r>
              <a:rPr lang="nl-NL" sz="800" dirty="0"/>
              <a:t> in </a:t>
            </a:r>
            <a:r>
              <a:rPr lang="nl-NL" sz="800" dirty="0" err="1"/>
              <a:t>elderly</a:t>
            </a:r>
            <a:r>
              <a:rPr lang="nl-NL" sz="800" dirty="0"/>
              <a:t> </a:t>
            </a:r>
            <a:r>
              <a:rPr lang="nl-NL" sz="800" dirty="0" err="1"/>
              <a:t>patients</a:t>
            </a:r>
            <a:r>
              <a:rPr lang="nl-NL" sz="800" dirty="0"/>
              <a:t> in </a:t>
            </a:r>
            <a:r>
              <a:rPr lang="nl-NL" sz="800" dirty="0" err="1"/>
              <a:t>primary</a:t>
            </a:r>
            <a:r>
              <a:rPr lang="nl-NL" sz="800" dirty="0"/>
              <a:t> care. Ann </a:t>
            </a:r>
            <a:r>
              <a:rPr lang="nl-NL" sz="800" dirty="0" err="1"/>
              <a:t>Fam</a:t>
            </a:r>
            <a:r>
              <a:rPr lang="nl-NL" sz="800" dirty="0"/>
              <a:t> </a:t>
            </a:r>
            <a:r>
              <a:rPr lang="nl-NL" sz="800" dirty="0" err="1"/>
              <a:t>Med</a:t>
            </a:r>
            <a:r>
              <a:rPr lang="nl-NL" sz="800" dirty="0"/>
              <a:t>. 2010;8(3):196-205.</a:t>
            </a:r>
          </a:p>
        </p:txBody>
      </p:sp>
    </p:spTree>
    <p:extLst>
      <p:ext uri="{BB962C8B-B14F-4D97-AF65-F5344CB8AC3E}">
        <p14:creationId xmlns:p14="http://schemas.microsoft.com/office/powerpoint/2010/main" val="333820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r>
              <a:rPr lang="en-US" dirty="0">
                <a:solidFill>
                  <a:srgbClr val="009CB4"/>
                </a:solidFill>
              </a:rPr>
              <a:t> - </a:t>
            </a:r>
            <a:r>
              <a:rPr lang="en-US" dirty="0" err="1">
                <a:solidFill>
                  <a:srgbClr val="009CB4"/>
                </a:solidFill>
              </a:rPr>
              <a:t>antwoorden</a:t>
            </a:r>
            <a:endParaRPr lang="en-US" noProof="0" dirty="0">
              <a:solidFill>
                <a:srgbClr val="009CB4"/>
              </a:solidFill>
            </a:endParaRP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graphicFrame>
        <p:nvGraphicFramePr>
          <p:cNvPr id="7" name="Tabel 6"/>
          <p:cNvGraphicFramePr>
            <a:graphicFrameLocks noGrp="1"/>
          </p:cNvGraphicFramePr>
          <p:nvPr>
            <p:extLst>
              <p:ext uri="{D42A27DB-BD31-4B8C-83A1-F6EECF244321}">
                <p14:modId xmlns:p14="http://schemas.microsoft.com/office/powerpoint/2010/main" val="1308016263"/>
              </p:ext>
            </p:extLst>
          </p:nvPr>
        </p:nvGraphicFramePr>
        <p:xfrm>
          <a:off x="711199" y="2421619"/>
          <a:ext cx="3483428" cy="2755071"/>
        </p:xfrm>
        <a:graphic>
          <a:graphicData uri="http://schemas.openxmlformats.org/drawingml/2006/table">
            <a:tbl>
              <a:tblPr firstRow="1" bandRow="1">
                <a:tableStyleId>{7DF18680-E054-41AD-8BC1-D1AEF772440D}</a:tableStyleId>
              </a:tblPr>
              <a:tblGrid>
                <a:gridCol w="1741714">
                  <a:extLst>
                    <a:ext uri="{9D8B030D-6E8A-4147-A177-3AD203B41FA5}">
                      <a16:colId xmlns:a16="http://schemas.microsoft.com/office/drawing/2014/main" val="2609361505"/>
                    </a:ext>
                  </a:extLst>
                </a:gridCol>
                <a:gridCol w="1741714">
                  <a:extLst>
                    <a:ext uri="{9D8B030D-6E8A-4147-A177-3AD203B41FA5}">
                      <a16:colId xmlns:a16="http://schemas.microsoft.com/office/drawing/2014/main" val="3544387440"/>
                    </a:ext>
                  </a:extLst>
                </a:gridCol>
              </a:tblGrid>
              <a:tr h="312430">
                <a:tc>
                  <a:txBody>
                    <a:bodyPr/>
                    <a:lstStyle/>
                    <a:p>
                      <a:r>
                        <a:rPr lang="nl-NL" sz="1100" dirty="0"/>
                        <a:t>Diagnose</a:t>
                      </a:r>
                    </a:p>
                  </a:txBody>
                  <a:tcPr>
                    <a:solidFill>
                      <a:srgbClr val="009CB4"/>
                    </a:solidFill>
                  </a:tcPr>
                </a:tc>
                <a:tc>
                  <a:txBody>
                    <a:bodyPr/>
                    <a:lstStyle/>
                    <a:p>
                      <a:r>
                        <a:rPr lang="nl-NL" sz="1100" dirty="0"/>
                        <a:t>Frequentie</a:t>
                      </a:r>
                      <a:r>
                        <a:rPr lang="nl-NL" sz="1100" baseline="0" dirty="0"/>
                        <a:t> </a:t>
                      </a:r>
                      <a:r>
                        <a:rPr lang="nl-NL" sz="1100" dirty="0"/>
                        <a:t>1</a:t>
                      </a:r>
                      <a:r>
                        <a:rPr lang="nl-NL" sz="1100" baseline="30000" dirty="0"/>
                        <a:t>e</a:t>
                      </a:r>
                      <a:r>
                        <a:rPr lang="nl-NL" sz="1100" dirty="0"/>
                        <a:t> lijn</a:t>
                      </a:r>
                      <a:r>
                        <a:rPr lang="nl-NL" sz="1100" baseline="0" dirty="0"/>
                        <a:t> (%)</a:t>
                      </a:r>
                      <a:endParaRPr lang="nl-NL" sz="1100" dirty="0"/>
                    </a:p>
                  </a:txBody>
                  <a:tcPr>
                    <a:solidFill>
                      <a:srgbClr val="009CB4"/>
                    </a:solidFill>
                  </a:tcPr>
                </a:tc>
                <a:extLst>
                  <a:ext uri="{0D108BD9-81ED-4DB2-BD59-A6C34878D82A}">
                    <a16:rowId xmlns:a16="http://schemas.microsoft.com/office/drawing/2014/main" val="2240066876"/>
                  </a:ext>
                </a:extLst>
              </a:tr>
              <a:tr h="312430">
                <a:tc>
                  <a:txBody>
                    <a:bodyPr/>
                    <a:lstStyle/>
                    <a:p>
                      <a:r>
                        <a:rPr lang="nl-NL" sz="1100"/>
                        <a:t>BPPD</a:t>
                      </a:r>
                      <a:endParaRPr lang="nl-NL" sz="1100" dirty="0"/>
                    </a:p>
                  </a:txBody>
                  <a:tcPr/>
                </a:tc>
                <a:tc>
                  <a:txBody>
                    <a:bodyPr/>
                    <a:lstStyle/>
                    <a:p>
                      <a:r>
                        <a:rPr lang="nl-NL" sz="1100" dirty="0"/>
                        <a:t>4.3-39.5</a:t>
                      </a:r>
                    </a:p>
                  </a:txBody>
                  <a:tcPr/>
                </a:tc>
                <a:extLst>
                  <a:ext uri="{0D108BD9-81ED-4DB2-BD59-A6C34878D82A}">
                    <a16:rowId xmlns:a16="http://schemas.microsoft.com/office/drawing/2014/main" val="1559579803"/>
                  </a:ext>
                </a:extLst>
              </a:tr>
              <a:tr h="235522">
                <a:tc>
                  <a:txBody>
                    <a:bodyPr/>
                    <a:lstStyle/>
                    <a:p>
                      <a:r>
                        <a:rPr lang="nl-NL" sz="1100"/>
                        <a:t>Neuritis</a:t>
                      </a:r>
                      <a:r>
                        <a:rPr lang="nl-NL" sz="1100" baseline="0"/>
                        <a:t> vestibularis</a:t>
                      </a:r>
                      <a:endParaRPr lang="nl-NL" sz="1100" baseline="0" dirty="0"/>
                    </a:p>
                  </a:txBody>
                  <a:tcPr/>
                </a:tc>
                <a:tc>
                  <a:txBody>
                    <a:bodyPr/>
                    <a:lstStyle/>
                    <a:p>
                      <a:r>
                        <a:rPr lang="nl-NL" sz="1100" dirty="0"/>
                        <a:t>0.6-24.0</a:t>
                      </a:r>
                    </a:p>
                  </a:txBody>
                  <a:tcPr/>
                </a:tc>
                <a:extLst>
                  <a:ext uri="{0D108BD9-81ED-4DB2-BD59-A6C34878D82A}">
                    <a16:rowId xmlns:a16="http://schemas.microsoft.com/office/drawing/2014/main" val="59725293"/>
                  </a:ext>
                </a:extLst>
              </a:tr>
              <a:tr h="283804">
                <a:tc>
                  <a:txBody>
                    <a:bodyPr/>
                    <a:lstStyle/>
                    <a:p>
                      <a:r>
                        <a:rPr lang="nl-NL" sz="1100"/>
                        <a:t>Ziekte</a:t>
                      </a:r>
                      <a:r>
                        <a:rPr lang="nl-NL" sz="1100" baseline="0"/>
                        <a:t> van Ménière</a:t>
                      </a:r>
                      <a:endParaRPr lang="nl-NL" sz="1100" dirty="0"/>
                    </a:p>
                  </a:txBody>
                  <a:tcPr/>
                </a:tc>
                <a:tc>
                  <a:txBody>
                    <a:bodyPr/>
                    <a:lstStyle/>
                    <a:p>
                      <a:r>
                        <a:rPr lang="nl-NL" sz="1100" dirty="0"/>
                        <a:t>1.4-2.7</a:t>
                      </a:r>
                    </a:p>
                  </a:txBody>
                  <a:tcPr/>
                </a:tc>
                <a:extLst>
                  <a:ext uri="{0D108BD9-81ED-4DB2-BD59-A6C34878D82A}">
                    <a16:rowId xmlns:a16="http://schemas.microsoft.com/office/drawing/2014/main" val="3442003481"/>
                  </a:ext>
                </a:extLst>
              </a:tr>
              <a:tr h="407254">
                <a:tc>
                  <a:txBody>
                    <a:bodyPr/>
                    <a:lstStyle/>
                    <a:p>
                      <a:r>
                        <a:rPr lang="nl-NL" sz="1100"/>
                        <a:t>Psychogene of functionele duizeligheid</a:t>
                      </a:r>
                      <a:endParaRPr lang="nl-NL" sz="1100" dirty="0"/>
                    </a:p>
                  </a:txBody>
                  <a:tcPr/>
                </a:tc>
                <a:tc>
                  <a:txBody>
                    <a:bodyPr/>
                    <a:lstStyle/>
                    <a:p>
                      <a:r>
                        <a:rPr lang="nl-NL" sz="1100" dirty="0"/>
                        <a:t>1.8-21.6</a:t>
                      </a:r>
                    </a:p>
                  </a:txBody>
                  <a:tcPr/>
                </a:tc>
                <a:extLst>
                  <a:ext uri="{0D108BD9-81ED-4DB2-BD59-A6C34878D82A}">
                    <a16:rowId xmlns:a16="http://schemas.microsoft.com/office/drawing/2014/main" val="248149449"/>
                  </a:ext>
                </a:extLst>
              </a:tr>
              <a:tr h="303263">
                <a:tc>
                  <a:txBody>
                    <a:bodyPr/>
                    <a:lstStyle/>
                    <a:p>
                      <a:r>
                        <a:rPr lang="nl-NL" sz="1100"/>
                        <a:t>Medicatie-geïnduceerd</a:t>
                      </a:r>
                      <a:endParaRPr lang="nl-NL" sz="1100" dirty="0"/>
                    </a:p>
                  </a:txBody>
                  <a:tcPr/>
                </a:tc>
                <a:tc>
                  <a:txBody>
                    <a:bodyPr/>
                    <a:lstStyle/>
                    <a:p>
                      <a:r>
                        <a:rPr lang="nl-NL" sz="1100" dirty="0"/>
                        <a:t>3.0</a:t>
                      </a:r>
                    </a:p>
                  </a:txBody>
                  <a:tcPr/>
                </a:tc>
                <a:extLst>
                  <a:ext uri="{0D108BD9-81ED-4DB2-BD59-A6C34878D82A}">
                    <a16:rowId xmlns:a16="http://schemas.microsoft.com/office/drawing/2014/main" val="1042055263"/>
                  </a:ext>
                </a:extLst>
              </a:tr>
              <a:tr h="568618">
                <a:tc>
                  <a:txBody>
                    <a:bodyPr/>
                    <a:lstStyle/>
                    <a:p>
                      <a:r>
                        <a:rPr lang="nl-NL" sz="1100"/>
                        <a:t>Cardiale oorzaak, inclusief orthostatische</a:t>
                      </a:r>
                      <a:r>
                        <a:rPr lang="nl-NL" sz="1100" baseline="0"/>
                        <a:t> hypotensie</a:t>
                      </a:r>
                      <a:endParaRPr lang="nl-NL" sz="1100" dirty="0"/>
                    </a:p>
                  </a:txBody>
                  <a:tcPr/>
                </a:tc>
                <a:tc>
                  <a:txBody>
                    <a:bodyPr/>
                    <a:lstStyle/>
                    <a:p>
                      <a:r>
                        <a:rPr lang="nl-NL" sz="1100" dirty="0"/>
                        <a:t>3.8-56.8</a:t>
                      </a:r>
                    </a:p>
                  </a:txBody>
                  <a:tcPr/>
                </a:tc>
                <a:extLst>
                  <a:ext uri="{0D108BD9-81ED-4DB2-BD59-A6C34878D82A}">
                    <a16:rowId xmlns:a16="http://schemas.microsoft.com/office/drawing/2014/main" val="3736548304"/>
                  </a:ext>
                </a:extLst>
              </a:tr>
              <a:tr h="262984">
                <a:tc>
                  <a:txBody>
                    <a:bodyPr/>
                    <a:lstStyle/>
                    <a:p>
                      <a:r>
                        <a:rPr lang="nl-NL" sz="1100" dirty="0"/>
                        <a:t>Geen</a:t>
                      </a:r>
                      <a:r>
                        <a:rPr lang="nl-NL" sz="1100" baseline="0" dirty="0"/>
                        <a:t> diagnose</a:t>
                      </a:r>
                      <a:endParaRPr lang="nl-NL" sz="1100" dirty="0"/>
                    </a:p>
                  </a:txBody>
                  <a:tcPr/>
                </a:tc>
                <a:tc>
                  <a:txBody>
                    <a:bodyPr/>
                    <a:lstStyle/>
                    <a:p>
                      <a:r>
                        <a:rPr lang="nl-NL" sz="1100" dirty="0"/>
                        <a:t>0.0-80.2</a:t>
                      </a:r>
                    </a:p>
                  </a:txBody>
                  <a:tcPr/>
                </a:tc>
                <a:extLst>
                  <a:ext uri="{0D108BD9-81ED-4DB2-BD59-A6C34878D82A}">
                    <a16:rowId xmlns:a16="http://schemas.microsoft.com/office/drawing/2014/main" val="2010542829"/>
                  </a:ext>
                </a:extLst>
              </a:tr>
            </a:tbl>
          </a:graphicData>
        </a:graphic>
      </p:graphicFrame>
      <p:sp>
        <p:nvSpPr>
          <p:cNvPr id="8" name="Tekstvak 7"/>
          <p:cNvSpPr txBox="1"/>
          <p:nvPr/>
        </p:nvSpPr>
        <p:spPr>
          <a:xfrm>
            <a:off x="673100" y="5913442"/>
            <a:ext cx="10027104" cy="584775"/>
          </a:xfrm>
          <a:prstGeom prst="rect">
            <a:avLst/>
          </a:prstGeom>
          <a:noFill/>
        </p:spPr>
        <p:txBody>
          <a:bodyPr wrap="none" rtlCol="0">
            <a:spAutoFit/>
          </a:bodyPr>
          <a:lstStyle/>
          <a:p>
            <a:r>
              <a:rPr lang="nl-NL" sz="800" dirty="0"/>
              <a:t>van Leeuwen RB, Maarsingh OR, Bruintjes TD. Duizeligheid. </a:t>
            </a:r>
            <a:r>
              <a:rPr lang="nl-NL" sz="800" dirty="0" err="1"/>
              <a:t>Ned</a:t>
            </a:r>
            <a:r>
              <a:rPr lang="nl-NL" sz="800" dirty="0"/>
              <a:t> </a:t>
            </a:r>
            <a:r>
              <a:rPr lang="nl-NL" sz="800" dirty="0" err="1"/>
              <a:t>Tijdschr</a:t>
            </a:r>
            <a:r>
              <a:rPr lang="nl-NL" sz="800" dirty="0"/>
              <a:t> </a:t>
            </a:r>
            <a:r>
              <a:rPr lang="nl-NL" sz="800" dirty="0" err="1"/>
              <a:t>Geneeskd</a:t>
            </a:r>
            <a:r>
              <a:rPr lang="nl-NL" sz="800" dirty="0"/>
              <a:t>. 2022;166:D6709</a:t>
            </a:r>
          </a:p>
          <a:p>
            <a:r>
              <a:rPr lang="nl-NL" sz="800" dirty="0" err="1"/>
              <a:t>Bosner</a:t>
            </a:r>
            <a:r>
              <a:rPr lang="nl-NL" sz="800" dirty="0"/>
              <a:t> S, </a:t>
            </a:r>
            <a:r>
              <a:rPr lang="nl-NL" sz="800" dirty="0" err="1"/>
              <a:t>Schwarm</a:t>
            </a:r>
            <a:r>
              <a:rPr lang="nl-NL" sz="800" dirty="0"/>
              <a:t> S, </a:t>
            </a:r>
            <a:r>
              <a:rPr lang="nl-NL" sz="800" dirty="0" err="1"/>
              <a:t>Grevenrath</a:t>
            </a:r>
            <a:r>
              <a:rPr lang="nl-NL" sz="800" dirty="0"/>
              <a:t> P, Schmidt L, Horner K, </a:t>
            </a:r>
            <a:r>
              <a:rPr lang="nl-NL" sz="800" dirty="0" err="1"/>
              <a:t>Beidatsch</a:t>
            </a:r>
            <a:r>
              <a:rPr lang="nl-NL" sz="800" dirty="0"/>
              <a:t> D, et al. </a:t>
            </a:r>
            <a:r>
              <a:rPr lang="nl-NL" sz="800" dirty="0" err="1"/>
              <a:t>Prevalence</a:t>
            </a:r>
            <a:r>
              <a:rPr lang="nl-NL" sz="800" dirty="0"/>
              <a:t>, </a:t>
            </a:r>
            <a:r>
              <a:rPr lang="nl-NL" sz="800" dirty="0" err="1"/>
              <a:t>aetiologies</a:t>
            </a:r>
            <a:r>
              <a:rPr lang="nl-NL" sz="800" dirty="0"/>
              <a:t> </a:t>
            </a:r>
            <a:r>
              <a:rPr lang="nl-NL" sz="800" dirty="0" err="1"/>
              <a:t>and</a:t>
            </a:r>
            <a:r>
              <a:rPr lang="nl-NL" sz="800" dirty="0"/>
              <a:t> </a:t>
            </a:r>
            <a:r>
              <a:rPr lang="nl-NL" sz="800" dirty="0" err="1"/>
              <a:t>prognosis</a:t>
            </a:r>
            <a:r>
              <a:rPr lang="nl-NL" sz="800" dirty="0"/>
              <a:t> of </a:t>
            </a:r>
            <a:r>
              <a:rPr lang="nl-NL" sz="800" dirty="0" err="1"/>
              <a:t>the</a:t>
            </a:r>
            <a:r>
              <a:rPr lang="nl-NL" sz="800" dirty="0"/>
              <a:t> </a:t>
            </a:r>
            <a:r>
              <a:rPr lang="nl-NL" sz="800" dirty="0" err="1"/>
              <a:t>symptom</a:t>
            </a:r>
            <a:r>
              <a:rPr lang="nl-NL" sz="800" dirty="0"/>
              <a:t> </a:t>
            </a:r>
            <a:r>
              <a:rPr lang="nl-NL" sz="800" dirty="0" err="1"/>
              <a:t>dizziness</a:t>
            </a:r>
            <a:r>
              <a:rPr lang="nl-NL" sz="800" dirty="0"/>
              <a:t> in </a:t>
            </a:r>
            <a:r>
              <a:rPr lang="nl-NL" sz="800" dirty="0" err="1"/>
              <a:t>primary</a:t>
            </a:r>
            <a:r>
              <a:rPr lang="nl-NL" sz="800" dirty="0"/>
              <a:t> care - a </a:t>
            </a:r>
            <a:r>
              <a:rPr lang="nl-NL" sz="800" dirty="0" err="1"/>
              <a:t>systematic</a:t>
            </a:r>
            <a:r>
              <a:rPr lang="nl-NL" sz="800" dirty="0"/>
              <a:t> review. BMC </a:t>
            </a:r>
            <a:r>
              <a:rPr lang="nl-NL" sz="800" dirty="0" err="1"/>
              <a:t>Fam</a:t>
            </a:r>
            <a:r>
              <a:rPr lang="nl-NL" sz="800" dirty="0"/>
              <a:t> </a:t>
            </a:r>
            <a:r>
              <a:rPr lang="nl-NL" sz="800" dirty="0" err="1"/>
              <a:t>Pract</a:t>
            </a:r>
            <a:r>
              <a:rPr lang="nl-NL" sz="800" dirty="0"/>
              <a:t>. 2018;19(1):33.</a:t>
            </a:r>
          </a:p>
          <a:p>
            <a:endParaRPr lang="nl-NL" sz="800" dirty="0"/>
          </a:p>
          <a:p>
            <a:r>
              <a:rPr lang="nl-NL" sz="800" dirty="0"/>
              <a:t> </a:t>
            </a:r>
          </a:p>
        </p:txBody>
      </p:sp>
    </p:spTree>
    <p:extLst>
      <p:ext uri="{BB962C8B-B14F-4D97-AF65-F5344CB8AC3E}">
        <p14:creationId xmlns:p14="http://schemas.microsoft.com/office/powerpoint/2010/main" val="314821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673100" y="734843"/>
            <a:ext cx="10766044" cy="1325563"/>
          </a:xfrm>
        </p:spPr>
        <p:txBody>
          <a:bodyPr/>
          <a:lstStyle/>
          <a:p>
            <a:r>
              <a:rPr lang="en-US" dirty="0" err="1">
                <a:solidFill>
                  <a:srgbClr val="009CB4"/>
                </a:solidFill>
              </a:rPr>
              <a:t>Programma</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1990221"/>
            <a:ext cx="10766044" cy="3751308"/>
          </a:xfrm>
        </p:spPr>
        <p:txBody>
          <a:bodyPr/>
          <a:lstStyle/>
          <a:p>
            <a:pPr marL="342900" indent="-342900">
              <a:buFont typeface="Arial" panose="020B0604020202020204" pitchFamily="34" charset="0"/>
              <a:buChar char="•"/>
            </a:pPr>
            <a:r>
              <a:rPr lang="nl-NL" dirty="0"/>
              <a:t>Inleiding en achtergrond – 5 minuten</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Kennistoets – 20 minuten</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Prescriptiecijfers – 20 minuten</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Vertigo Training – 10 minuten</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Afsluiting – 5 minuten</a:t>
            </a:r>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205757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r>
              <a:rPr lang="en-US" dirty="0">
                <a:solidFill>
                  <a:srgbClr val="009CB4"/>
                </a:solidFill>
              </a:rPr>
              <a:t> - </a:t>
            </a:r>
            <a:r>
              <a:rPr lang="en-US" dirty="0" err="1">
                <a:solidFill>
                  <a:srgbClr val="009CB4"/>
                </a:solidFill>
              </a:rPr>
              <a:t>antwoorden</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r>
              <a:rPr lang="nl-NL" b="1" dirty="0"/>
              <a:t>Vraag 3</a:t>
            </a:r>
            <a:r>
              <a:rPr lang="nl-NL" dirty="0"/>
              <a:t>. Duizeligheid door een cardiovasculaire oorzaak uit zich als een licht gevoel in het hoofd. </a:t>
            </a:r>
          </a:p>
          <a:p>
            <a:endParaRPr lang="nl-NL" dirty="0"/>
          </a:p>
          <a:p>
            <a:r>
              <a:rPr lang="nl-NL" dirty="0"/>
              <a:t> Waar</a:t>
            </a:r>
          </a:p>
          <a:p>
            <a:r>
              <a:rPr lang="nl-NL" dirty="0">
                <a:sym typeface="Wingdings" panose="05000000000000000000" pitchFamily="2" charset="2"/>
              </a:rPr>
              <a:t></a:t>
            </a:r>
            <a:r>
              <a:rPr lang="nl-NL" dirty="0"/>
              <a:t> Niet waar</a:t>
            </a:r>
          </a:p>
          <a:p>
            <a:endParaRPr lang="nl-NL" dirty="0"/>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10" name="Tekstvak 9"/>
          <p:cNvSpPr txBox="1"/>
          <p:nvPr/>
        </p:nvSpPr>
        <p:spPr>
          <a:xfrm>
            <a:off x="4416694" y="4807228"/>
            <a:ext cx="3121367" cy="523220"/>
          </a:xfrm>
          <a:prstGeom prst="rect">
            <a:avLst/>
          </a:prstGeom>
          <a:noFill/>
        </p:spPr>
        <p:txBody>
          <a:bodyPr wrap="none" rtlCol="0">
            <a:spAutoFit/>
          </a:bodyPr>
          <a:lstStyle/>
          <a:p>
            <a:r>
              <a:rPr lang="nl-NL" sz="2800" dirty="0"/>
              <a:t>Klacht </a:t>
            </a:r>
            <a:r>
              <a:rPr lang="nl-NL" sz="2800" dirty="0">
                <a:sym typeface="Wingdings" panose="05000000000000000000" pitchFamily="2" charset="2"/>
              </a:rPr>
              <a:t> oorzaak</a:t>
            </a:r>
            <a:endParaRPr lang="nl-NL" sz="2800" dirty="0"/>
          </a:p>
        </p:txBody>
      </p:sp>
      <p:sp>
        <p:nvSpPr>
          <p:cNvPr id="13" name="Tekstvak 12"/>
          <p:cNvSpPr txBox="1"/>
          <p:nvPr/>
        </p:nvSpPr>
        <p:spPr>
          <a:xfrm>
            <a:off x="711199" y="5916990"/>
            <a:ext cx="10727945" cy="338554"/>
          </a:xfrm>
          <a:prstGeom prst="rect">
            <a:avLst/>
          </a:prstGeom>
          <a:noFill/>
        </p:spPr>
        <p:txBody>
          <a:bodyPr wrap="square" rtlCol="0">
            <a:spAutoFit/>
          </a:bodyPr>
          <a:lstStyle/>
          <a:p>
            <a:r>
              <a:rPr lang="nl-NL" sz="800" dirty="0" err="1"/>
              <a:t>Newman-Toker</a:t>
            </a:r>
            <a:r>
              <a:rPr lang="nl-NL" sz="800" dirty="0"/>
              <a:t> DE, Dy FJ, </a:t>
            </a:r>
            <a:r>
              <a:rPr lang="nl-NL" sz="800" dirty="0" err="1"/>
              <a:t>Stanton</a:t>
            </a:r>
            <a:r>
              <a:rPr lang="nl-NL" sz="800" dirty="0"/>
              <a:t> VA, Zee DS, </a:t>
            </a:r>
            <a:r>
              <a:rPr lang="nl-NL" sz="800" dirty="0" err="1"/>
              <a:t>Calkins</a:t>
            </a:r>
            <a:r>
              <a:rPr lang="nl-NL" sz="800" dirty="0"/>
              <a:t> H, Robinson KA. How </a:t>
            </a:r>
            <a:r>
              <a:rPr lang="nl-NL" sz="800" dirty="0" err="1"/>
              <a:t>often</a:t>
            </a:r>
            <a:r>
              <a:rPr lang="nl-NL" sz="800" dirty="0"/>
              <a:t> is </a:t>
            </a:r>
            <a:r>
              <a:rPr lang="nl-NL" sz="800" dirty="0" err="1"/>
              <a:t>dizziness</a:t>
            </a:r>
            <a:r>
              <a:rPr lang="nl-NL" sz="800" dirty="0"/>
              <a:t> </a:t>
            </a:r>
            <a:r>
              <a:rPr lang="nl-NL" sz="800" dirty="0" err="1"/>
              <a:t>from</a:t>
            </a:r>
            <a:r>
              <a:rPr lang="nl-NL" sz="800" dirty="0"/>
              <a:t> </a:t>
            </a:r>
            <a:r>
              <a:rPr lang="nl-NL" sz="800" dirty="0" err="1"/>
              <a:t>primary</a:t>
            </a:r>
            <a:r>
              <a:rPr lang="nl-NL" sz="800" dirty="0"/>
              <a:t> </a:t>
            </a:r>
            <a:r>
              <a:rPr lang="nl-NL" sz="800" dirty="0" err="1"/>
              <a:t>cardiovascular</a:t>
            </a:r>
            <a:r>
              <a:rPr lang="nl-NL" sz="800" dirty="0"/>
              <a:t> </a:t>
            </a:r>
            <a:r>
              <a:rPr lang="nl-NL" sz="800" dirty="0" err="1"/>
              <a:t>disease</a:t>
            </a:r>
            <a:r>
              <a:rPr lang="nl-NL" sz="800" dirty="0"/>
              <a:t> </a:t>
            </a:r>
            <a:r>
              <a:rPr lang="nl-NL" sz="800" dirty="0" err="1"/>
              <a:t>true</a:t>
            </a:r>
            <a:r>
              <a:rPr lang="nl-NL" sz="800" dirty="0"/>
              <a:t> vertigo? A </a:t>
            </a:r>
            <a:r>
              <a:rPr lang="nl-NL" sz="800" dirty="0" err="1"/>
              <a:t>systematic</a:t>
            </a:r>
            <a:r>
              <a:rPr lang="nl-NL" sz="800" dirty="0"/>
              <a:t> review. J Gen Intern </a:t>
            </a:r>
            <a:r>
              <a:rPr lang="nl-NL" sz="800" dirty="0" err="1"/>
              <a:t>Med</a:t>
            </a:r>
            <a:r>
              <a:rPr lang="nl-NL" sz="800" dirty="0"/>
              <a:t>. 2008;23(12):2087-94.</a:t>
            </a:r>
          </a:p>
          <a:p>
            <a:r>
              <a:rPr lang="en-US" sz="800" dirty="0"/>
              <a:t>Bronstein AM, </a:t>
            </a:r>
            <a:r>
              <a:rPr lang="en-US" sz="800" dirty="0" err="1"/>
              <a:t>Lempert</a:t>
            </a:r>
            <a:r>
              <a:rPr lang="en-US" sz="800" dirty="0"/>
              <a:t> T. Management of the patient with chronic dizziness. </a:t>
            </a:r>
            <a:r>
              <a:rPr lang="en-US" sz="800" dirty="0" err="1"/>
              <a:t>Restor</a:t>
            </a:r>
            <a:r>
              <a:rPr lang="en-US" sz="800" dirty="0"/>
              <a:t> </a:t>
            </a:r>
            <a:r>
              <a:rPr lang="en-US" sz="800" dirty="0" err="1"/>
              <a:t>Neurol</a:t>
            </a:r>
            <a:r>
              <a:rPr lang="en-US" sz="800" dirty="0"/>
              <a:t> </a:t>
            </a:r>
            <a:r>
              <a:rPr lang="en-US" sz="800" dirty="0" err="1"/>
              <a:t>Neurosci</a:t>
            </a:r>
            <a:r>
              <a:rPr lang="en-US" sz="800" dirty="0"/>
              <a:t>. 2010;28(1):83-90.</a:t>
            </a:r>
            <a:endParaRPr lang="nl-NL" sz="800" dirty="0"/>
          </a:p>
        </p:txBody>
      </p:sp>
    </p:spTree>
    <p:extLst>
      <p:ext uri="{BB962C8B-B14F-4D97-AF65-F5344CB8AC3E}">
        <p14:creationId xmlns:p14="http://schemas.microsoft.com/office/powerpoint/2010/main" val="330208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r>
              <a:rPr lang="en-US" dirty="0">
                <a:solidFill>
                  <a:srgbClr val="009CB4"/>
                </a:solidFill>
              </a:rPr>
              <a:t> - </a:t>
            </a:r>
            <a:r>
              <a:rPr lang="en-US" dirty="0" err="1">
                <a:solidFill>
                  <a:srgbClr val="009CB4"/>
                </a:solidFill>
              </a:rPr>
              <a:t>antwoorden</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r>
              <a:rPr lang="nl-NL" b="1" dirty="0"/>
              <a:t>Vraag 4</a:t>
            </a:r>
            <a:r>
              <a:rPr lang="nl-NL" dirty="0"/>
              <a:t>. In welke categorie vallen de meest voorkomende oorzaken van duizeligheid bij ouderen in de eerste lijn? </a:t>
            </a:r>
          </a:p>
          <a:p>
            <a:endParaRPr lang="nl-NL" dirty="0"/>
          </a:p>
          <a:p>
            <a:r>
              <a:rPr lang="nl-NL" dirty="0">
                <a:sym typeface="Wingdings" panose="05000000000000000000" pitchFamily="2" charset="2"/>
              </a:rPr>
              <a:t></a:t>
            </a:r>
            <a:r>
              <a:rPr lang="nl-NL" dirty="0"/>
              <a:t> Cardiovasculaire aandoeningen </a:t>
            </a:r>
          </a:p>
          <a:p>
            <a:r>
              <a:rPr lang="nl-NL" dirty="0"/>
              <a:t> Neurologische aandoeningen</a:t>
            </a:r>
          </a:p>
          <a:p>
            <a:r>
              <a:rPr lang="nl-NL" dirty="0"/>
              <a:t> Vestibulaire aandoeningen</a:t>
            </a:r>
          </a:p>
          <a:p>
            <a:r>
              <a:rPr lang="nl-NL" dirty="0"/>
              <a:t> Psychiatrische aandoeningen</a:t>
            </a:r>
          </a:p>
          <a:p>
            <a:endParaRPr lang="nl-NL" dirty="0"/>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295708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673100" y="671316"/>
            <a:ext cx="10766044" cy="1325563"/>
          </a:xfrm>
        </p:spPr>
        <p:txBody>
          <a:bodyPr/>
          <a:lstStyle/>
          <a:p>
            <a:r>
              <a:rPr lang="en-US" dirty="0" err="1">
                <a:solidFill>
                  <a:srgbClr val="009CB4"/>
                </a:solidFill>
              </a:rPr>
              <a:t>Kennistoets</a:t>
            </a:r>
            <a:r>
              <a:rPr lang="en-US" dirty="0">
                <a:solidFill>
                  <a:srgbClr val="009CB4"/>
                </a:solidFill>
              </a:rPr>
              <a:t> - </a:t>
            </a:r>
            <a:r>
              <a:rPr lang="en-US" dirty="0" err="1">
                <a:solidFill>
                  <a:srgbClr val="009CB4"/>
                </a:solidFill>
              </a:rPr>
              <a:t>antwoorden</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endParaRPr lang="nl-NL" dirty="0"/>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17" name="Tekstvak 16"/>
          <p:cNvSpPr txBox="1"/>
          <p:nvPr/>
        </p:nvSpPr>
        <p:spPr>
          <a:xfrm>
            <a:off x="673100" y="6047588"/>
            <a:ext cx="8863324" cy="215444"/>
          </a:xfrm>
          <a:prstGeom prst="rect">
            <a:avLst/>
          </a:prstGeom>
          <a:noFill/>
        </p:spPr>
        <p:txBody>
          <a:bodyPr wrap="none" rtlCol="0">
            <a:spAutoFit/>
          </a:bodyPr>
          <a:lstStyle/>
          <a:p>
            <a:r>
              <a:rPr lang="nl-NL" sz="800" dirty="0"/>
              <a:t>Maarsingh OR, Dros J, Schellevis FG, van Weert HC, van der Windt DA, ter Riet G, et al. </a:t>
            </a:r>
            <a:r>
              <a:rPr lang="nl-NL" sz="800" dirty="0" err="1"/>
              <a:t>Causes</a:t>
            </a:r>
            <a:r>
              <a:rPr lang="nl-NL" sz="800" dirty="0"/>
              <a:t> of persistent </a:t>
            </a:r>
            <a:r>
              <a:rPr lang="nl-NL" sz="800" dirty="0" err="1"/>
              <a:t>dizziness</a:t>
            </a:r>
            <a:r>
              <a:rPr lang="nl-NL" sz="800" dirty="0"/>
              <a:t> in </a:t>
            </a:r>
            <a:r>
              <a:rPr lang="nl-NL" sz="800" dirty="0" err="1"/>
              <a:t>elderly</a:t>
            </a:r>
            <a:r>
              <a:rPr lang="nl-NL" sz="800" dirty="0"/>
              <a:t> </a:t>
            </a:r>
            <a:r>
              <a:rPr lang="nl-NL" sz="800" dirty="0" err="1"/>
              <a:t>patients</a:t>
            </a:r>
            <a:r>
              <a:rPr lang="nl-NL" sz="800" dirty="0"/>
              <a:t> in </a:t>
            </a:r>
            <a:r>
              <a:rPr lang="nl-NL" sz="800" dirty="0" err="1"/>
              <a:t>primary</a:t>
            </a:r>
            <a:r>
              <a:rPr lang="nl-NL" sz="800" dirty="0"/>
              <a:t> care. Ann </a:t>
            </a:r>
            <a:r>
              <a:rPr lang="nl-NL" sz="800" dirty="0" err="1"/>
              <a:t>Fam</a:t>
            </a:r>
            <a:r>
              <a:rPr lang="nl-NL" sz="800" dirty="0"/>
              <a:t> </a:t>
            </a:r>
            <a:r>
              <a:rPr lang="nl-NL" sz="800" dirty="0" err="1"/>
              <a:t>Med</a:t>
            </a:r>
            <a:r>
              <a:rPr lang="nl-NL" sz="800" dirty="0"/>
              <a:t>. 2010;8(3):196-205.</a:t>
            </a:r>
          </a:p>
        </p:txBody>
      </p:sp>
      <p:graphicFrame>
        <p:nvGraphicFramePr>
          <p:cNvPr id="11" name="Tabel 10"/>
          <p:cNvGraphicFramePr>
            <a:graphicFrameLocks noGrp="1"/>
          </p:cNvGraphicFramePr>
          <p:nvPr>
            <p:extLst>
              <p:ext uri="{D42A27DB-BD31-4B8C-83A1-F6EECF244321}">
                <p14:modId xmlns:p14="http://schemas.microsoft.com/office/powerpoint/2010/main" val="1895609203"/>
              </p:ext>
            </p:extLst>
          </p:nvPr>
        </p:nvGraphicFramePr>
        <p:xfrm>
          <a:off x="7486557" y="1168091"/>
          <a:ext cx="3421698" cy="4543949"/>
        </p:xfrm>
        <a:graphic>
          <a:graphicData uri="http://schemas.openxmlformats.org/drawingml/2006/table">
            <a:tbl>
              <a:tblPr firstRow="1" bandRow="1">
                <a:tableStyleId>{7DF18680-E054-41AD-8BC1-D1AEF772440D}</a:tableStyleId>
              </a:tblPr>
              <a:tblGrid>
                <a:gridCol w="1710849">
                  <a:extLst>
                    <a:ext uri="{9D8B030D-6E8A-4147-A177-3AD203B41FA5}">
                      <a16:colId xmlns:a16="http://schemas.microsoft.com/office/drawing/2014/main" val="2609361505"/>
                    </a:ext>
                  </a:extLst>
                </a:gridCol>
                <a:gridCol w="1710849">
                  <a:extLst>
                    <a:ext uri="{9D8B030D-6E8A-4147-A177-3AD203B41FA5}">
                      <a16:colId xmlns:a16="http://schemas.microsoft.com/office/drawing/2014/main" val="3544387440"/>
                    </a:ext>
                  </a:extLst>
                </a:gridCol>
              </a:tblGrid>
              <a:tr h="333492">
                <a:tc>
                  <a:txBody>
                    <a:bodyPr/>
                    <a:lstStyle/>
                    <a:p>
                      <a:r>
                        <a:rPr lang="nl-NL" sz="1100" dirty="0"/>
                        <a:t>Bijdragende oorzaak</a:t>
                      </a:r>
                    </a:p>
                  </a:txBody>
                  <a:tcPr>
                    <a:solidFill>
                      <a:srgbClr val="009CB4"/>
                    </a:solidFill>
                  </a:tcPr>
                </a:tc>
                <a:tc>
                  <a:txBody>
                    <a:bodyPr/>
                    <a:lstStyle/>
                    <a:p>
                      <a:r>
                        <a:rPr lang="nl-NL" sz="1100" dirty="0"/>
                        <a:t>Aantal % van de </a:t>
                      </a:r>
                      <a:r>
                        <a:rPr lang="nl-NL" sz="1100" baseline="0" dirty="0"/>
                        <a:t> patiënten</a:t>
                      </a:r>
                      <a:endParaRPr lang="nl-NL" sz="1100" dirty="0"/>
                    </a:p>
                  </a:txBody>
                  <a:tcPr>
                    <a:solidFill>
                      <a:srgbClr val="009CB4"/>
                    </a:solidFill>
                  </a:tcPr>
                </a:tc>
                <a:extLst>
                  <a:ext uri="{0D108BD9-81ED-4DB2-BD59-A6C34878D82A}">
                    <a16:rowId xmlns:a16="http://schemas.microsoft.com/office/drawing/2014/main" val="2240066876"/>
                  </a:ext>
                </a:extLst>
              </a:tr>
              <a:tr h="333492">
                <a:tc>
                  <a:txBody>
                    <a:bodyPr/>
                    <a:lstStyle/>
                    <a:p>
                      <a:r>
                        <a:rPr lang="nl-NL" sz="1100" dirty="0"/>
                        <a:t>Bijwerking van medicatie</a:t>
                      </a:r>
                    </a:p>
                  </a:txBody>
                  <a:tcPr/>
                </a:tc>
                <a:tc>
                  <a:txBody>
                    <a:bodyPr/>
                    <a:lstStyle/>
                    <a:p>
                      <a:r>
                        <a:rPr lang="nl-NL" sz="1100" dirty="0"/>
                        <a:t>2</a:t>
                      </a:r>
                    </a:p>
                  </a:txBody>
                  <a:tcPr/>
                </a:tc>
                <a:extLst>
                  <a:ext uri="{0D108BD9-81ED-4DB2-BD59-A6C34878D82A}">
                    <a16:rowId xmlns:a16="http://schemas.microsoft.com/office/drawing/2014/main" val="1559579803"/>
                  </a:ext>
                </a:extLst>
              </a:tr>
              <a:tr h="595522">
                <a:tc>
                  <a:txBody>
                    <a:bodyPr/>
                    <a:lstStyle/>
                    <a:p>
                      <a:r>
                        <a:rPr lang="nl-NL" sz="1100" dirty="0"/>
                        <a:t>Cardiovasculaire</a:t>
                      </a:r>
                      <a:r>
                        <a:rPr lang="nl-NL" sz="1100" baseline="0" dirty="0"/>
                        <a:t> aandoening, inclusief cerebrovasculaire aandoening</a:t>
                      </a:r>
                    </a:p>
                  </a:txBody>
                  <a:tcPr/>
                </a:tc>
                <a:tc>
                  <a:txBody>
                    <a:bodyPr/>
                    <a:lstStyle/>
                    <a:p>
                      <a:r>
                        <a:rPr lang="nl-NL" sz="1100" dirty="0"/>
                        <a:t>57</a:t>
                      </a:r>
                    </a:p>
                  </a:txBody>
                  <a:tcPr/>
                </a:tc>
                <a:extLst>
                  <a:ext uri="{0D108BD9-81ED-4DB2-BD59-A6C34878D82A}">
                    <a16:rowId xmlns:a16="http://schemas.microsoft.com/office/drawing/2014/main" val="59725293"/>
                  </a:ext>
                </a:extLst>
              </a:tr>
              <a:tr h="333492">
                <a:tc>
                  <a:txBody>
                    <a:bodyPr/>
                    <a:lstStyle/>
                    <a:p>
                      <a:r>
                        <a:rPr lang="nl-NL" sz="1100" dirty="0"/>
                        <a:t>Aandoening van het bewegingsapparaat</a:t>
                      </a:r>
                    </a:p>
                  </a:txBody>
                  <a:tcPr/>
                </a:tc>
                <a:tc>
                  <a:txBody>
                    <a:bodyPr/>
                    <a:lstStyle/>
                    <a:p>
                      <a:r>
                        <a:rPr lang="nl-NL" sz="1100" dirty="0"/>
                        <a:t>4</a:t>
                      </a:r>
                    </a:p>
                  </a:txBody>
                  <a:tcPr/>
                </a:tc>
                <a:extLst>
                  <a:ext uri="{0D108BD9-81ED-4DB2-BD59-A6C34878D82A}">
                    <a16:rowId xmlns:a16="http://schemas.microsoft.com/office/drawing/2014/main" val="3442003481"/>
                  </a:ext>
                </a:extLst>
              </a:tr>
              <a:tr h="333492">
                <a:tc>
                  <a:txBody>
                    <a:bodyPr/>
                    <a:lstStyle/>
                    <a:p>
                      <a:r>
                        <a:rPr lang="nl-NL" sz="1100" dirty="0"/>
                        <a:t>Metabole of endocriene</a:t>
                      </a:r>
                      <a:r>
                        <a:rPr lang="nl-NL" sz="1100" baseline="0" dirty="0"/>
                        <a:t> aandoening</a:t>
                      </a:r>
                      <a:endParaRPr lang="nl-NL" sz="1100" dirty="0"/>
                    </a:p>
                  </a:txBody>
                  <a:tcPr/>
                </a:tc>
                <a:tc>
                  <a:txBody>
                    <a:bodyPr/>
                    <a:lstStyle/>
                    <a:p>
                      <a:r>
                        <a:rPr lang="nl-NL" sz="1100" dirty="0"/>
                        <a:t>1</a:t>
                      </a:r>
                    </a:p>
                  </a:txBody>
                  <a:tcPr/>
                </a:tc>
                <a:extLst>
                  <a:ext uri="{0D108BD9-81ED-4DB2-BD59-A6C34878D82A}">
                    <a16:rowId xmlns:a16="http://schemas.microsoft.com/office/drawing/2014/main" val="248149449"/>
                  </a:ext>
                </a:extLst>
              </a:tr>
              <a:tr h="333492">
                <a:tc>
                  <a:txBody>
                    <a:bodyPr/>
                    <a:lstStyle/>
                    <a:p>
                      <a:r>
                        <a:rPr lang="nl-NL" sz="1100" dirty="0"/>
                        <a:t>Neurologische</a:t>
                      </a:r>
                      <a:r>
                        <a:rPr lang="nl-NL" sz="1100" baseline="0" dirty="0"/>
                        <a:t> aandoening</a:t>
                      </a:r>
                      <a:endParaRPr lang="nl-NL" sz="1100" dirty="0"/>
                    </a:p>
                  </a:txBody>
                  <a:tcPr/>
                </a:tc>
                <a:tc>
                  <a:txBody>
                    <a:bodyPr/>
                    <a:lstStyle/>
                    <a:p>
                      <a:r>
                        <a:rPr lang="nl-NL" sz="1100" dirty="0"/>
                        <a:t>3</a:t>
                      </a:r>
                    </a:p>
                  </a:txBody>
                  <a:tcPr/>
                </a:tc>
                <a:extLst>
                  <a:ext uri="{0D108BD9-81ED-4DB2-BD59-A6C34878D82A}">
                    <a16:rowId xmlns:a16="http://schemas.microsoft.com/office/drawing/2014/main" val="1042055263"/>
                  </a:ext>
                </a:extLst>
              </a:tr>
              <a:tr h="444389">
                <a:tc>
                  <a:txBody>
                    <a:bodyPr/>
                    <a:lstStyle/>
                    <a:p>
                      <a:r>
                        <a:rPr lang="nl-NL" sz="1100" dirty="0"/>
                        <a:t>Psychiatrische</a:t>
                      </a:r>
                      <a:r>
                        <a:rPr lang="nl-NL" sz="1100" baseline="0" dirty="0"/>
                        <a:t> aandoening</a:t>
                      </a:r>
                      <a:endParaRPr lang="nl-NL" sz="1100" dirty="0"/>
                    </a:p>
                  </a:txBody>
                  <a:tcPr/>
                </a:tc>
                <a:tc>
                  <a:txBody>
                    <a:bodyPr/>
                    <a:lstStyle/>
                    <a:p>
                      <a:r>
                        <a:rPr lang="nl-NL" sz="1100" dirty="0"/>
                        <a:t>10</a:t>
                      </a:r>
                    </a:p>
                  </a:txBody>
                  <a:tcPr/>
                </a:tc>
                <a:extLst>
                  <a:ext uri="{0D108BD9-81ED-4DB2-BD59-A6C34878D82A}">
                    <a16:rowId xmlns:a16="http://schemas.microsoft.com/office/drawing/2014/main" val="3736548304"/>
                  </a:ext>
                </a:extLst>
              </a:tr>
              <a:tr h="333492">
                <a:tc>
                  <a:txBody>
                    <a:bodyPr/>
                    <a:lstStyle/>
                    <a:p>
                      <a:r>
                        <a:rPr lang="nl-NL" sz="1100" dirty="0"/>
                        <a:t>Perifeer</a:t>
                      </a:r>
                      <a:r>
                        <a:rPr lang="nl-NL" sz="1100" baseline="0" dirty="0"/>
                        <a:t> vestibulaire aandoening</a:t>
                      </a:r>
                      <a:endParaRPr lang="nl-NL" sz="1100" dirty="0"/>
                    </a:p>
                  </a:txBody>
                  <a:tcPr/>
                </a:tc>
                <a:tc>
                  <a:txBody>
                    <a:bodyPr/>
                    <a:lstStyle/>
                    <a:p>
                      <a:r>
                        <a:rPr lang="nl-NL" sz="1100" dirty="0"/>
                        <a:t>14</a:t>
                      </a:r>
                    </a:p>
                  </a:txBody>
                  <a:tcPr/>
                </a:tc>
                <a:extLst>
                  <a:ext uri="{0D108BD9-81ED-4DB2-BD59-A6C34878D82A}">
                    <a16:rowId xmlns:a16="http://schemas.microsoft.com/office/drawing/2014/main" val="2010542829"/>
                  </a:ext>
                </a:extLst>
              </a:tr>
              <a:tr h="205528">
                <a:tc>
                  <a:txBody>
                    <a:bodyPr/>
                    <a:lstStyle/>
                    <a:p>
                      <a:r>
                        <a:rPr lang="nl-NL" sz="1100" dirty="0"/>
                        <a:t>Gestoorde visus</a:t>
                      </a:r>
                    </a:p>
                  </a:txBody>
                  <a:tcPr/>
                </a:tc>
                <a:tc>
                  <a:txBody>
                    <a:bodyPr/>
                    <a:lstStyle/>
                    <a:p>
                      <a:r>
                        <a:rPr lang="nl-NL" sz="1100" dirty="0"/>
                        <a:t>0</a:t>
                      </a:r>
                    </a:p>
                  </a:txBody>
                  <a:tcPr/>
                </a:tc>
                <a:extLst>
                  <a:ext uri="{0D108BD9-81ED-4DB2-BD59-A6C34878D82A}">
                    <a16:rowId xmlns:a16="http://schemas.microsoft.com/office/drawing/2014/main" val="3744395002"/>
                  </a:ext>
                </a:extLst>
              </a:tr>
              <a:tr h="205528">
                <a:tc>
                  <a:txBody>
                    <a:bodyPr/>
                    <a:lstStyle/>
                    <a:p>
                      <a:r>
                        <a:rPr lang="nl-NL" sz="1100" dirty="0"/>
                        <a:t>Anders</a:t>
                      </a:r>
                    </a:p>
                  </a:txBody>
                  <a:tcPr/>
                </a:tc>
                <a:tc>
                  <a:txBody>
                    <a:bodyPr/>
                    <a:lstStyle/>
                    <a:p>
                      <a:r>
                        <a:rPr lang="nl-NL" sz="1100" dirty="0"/>
                        <a:t>1</a:t>
                      </a:r>
                    </a:p>
                  </a:txBody>
                  <a:tcPr/>
                </a:tc>
                <a:extLst>
                  <a:ext uri="{0D108BD9-81ED-4DB2-BD59-A6C34878D82A}">
                    <a16:rowId xmlns:a16="http://schemas.microsoft.com/office/drawing/2014/main" val="3301746692"/>
                  </a:ext>
                </a:extLst>
              </a:tr>
              <a:tr h="205528">
                <a:tc>
                  <a:txBody>
                    <a:bodyPr/>
                    <a:lstStyle/>
                    <a:p>
                      <a:r>
                        <a:rPr lang="nl-NL" sz="1100" dirty="0"/>
                        <a:t>Onduidelijk</a:t>
                      </a:r>
                    </a:p>
                  </a:txBody>
                  <a:tcPr/>
                </a:tc>
                <a:tc>
                  <a:txBody>
                    <a:bodyPr/>
                    <a:lstStyle/>
                    <a:p>
                      <a:r>
                        <a:rPr lang="nl-NL" sz="1100" dirty="0"/>
                        <a:t>8</a:t>
                      </a:r>
                    </a:p>
                  </a:txBody>
                  <a:tcPr/>
                </a:tc>
                <a:extLst>
                  <a:ext uri="{0D108BD9-81ED-4DB2-BD59-A6C34878D82A}">
                    <a16:rowId xmlns:a16="http://schemas.microsoft.com/office/drawing/2014/main" val="3853334379"/>
                  </a:ext>
                </a:extLst>
              </a:tr>
            </a:tbl>
          </a:graphicData>
        </a:graphic>
      </p:graphicFrame>
      <p:graphicFrame>
        <p:nvGraphicFramePr>
          <p:cNvPr id="18" name="Tabel 17"/>
          <p:cNvGraphicFramePr>
            <a:graphicFrameLocks noGrp="1"/>
          </p:cNvGraphicFramePr>
          <p:nvPr>
            <p:extLst>
              <p:ext uri="{D42A27DB-BD31-4B8C-83A1-F6EECF244321}">
                <p14:modId xmlns:p14="http://schemas.microsoft.com/office/powerpoint/2010/main" val="1695832824"/>
              </p:ext>
            </p:extLst>
          </p:nvPr>
        </p:nvGraphicFramePr>
        <p:xfrm>
          <a:off x="3602036" y="2067972"/>
          <a:ext cx="3483428" cy="2286722"/>
        </p:xfrm>
        <a:graphic>
          <a:graphicData uri="http://schemas.openxmlformats.org/drawingml/2006/table">
            <a:tbl>
              <a:tblPr firstRow="1" bandRow="1">
                <a:tableStyleId>{7DF18680-E054-41AD-8BC1-D1AEF772440D}</a:tableStyleId>
              </a:tblPr>
              <a:tblGrid>
                <a:gridCol w="1741714">
                  <a:extLst>
                    <a:ext uri="{9D8B030D-6E8A-4147-A177-3AD203B41FA5}">
                      <a16:colId xmlns:a16="http://schemas.microsoft.com/office/drawing/2014/main" val="2609361505"/>
                    </a:ext>
                  </a:extLst>
                </a:gridCol>
                <a:gridCol w="1741714">
                  <a:extLst>
                    <a:ext uri="{9D8B030D-6E8A-4147-A177-3AD203B41FA5}">
                      <a16:colId xmlns:a16="http://schemas.microsoft.com/office/drawing/2014/main" val="3544387440"/>
                    </a:ext>
                  </a:extLst>
                </a:gridCol>
              </a:tblGrid>
              <a:tr h="0">
                <a:tc>
                  <a:txBody>
                    <a:bodyPr/>
                    <a:lstStyle/>
                    <a:p>
                      <a:r>
                        <a:rPr lang="nl-NL" sz="1100" dirty="0"/>
                        <a:t>Aantal bijdragende oorzaken per patiënt</a:t>
                      </a:r>
                    </a:p>
                  </a:txBody>
                  <a:tcPr>
                    <a:solidFill>
                      <a:srgbClr val="009CB4"/>
                    </a:solidFill>
                  </a:tcPr>
                </a:tc>
                <a:tc>
                  <a:txBody>
                    <a:bodyPr/>
                    <a:lstStyle/>
                    <a:p>
                      <a:r>
                        <a:rPr lang="nl-NL" sz="1100" dirty="0"/>
                        <a:t>Aantal % van de  patiënten</a:t>
                      </a:r>
                    </a:p>
                  </a:txBody>
                  <a:tcPr>
                    <a:solidFill>
                      <a:srgbClr val="009CB4"/>
                    </a:solidFill>
                  </a:tcPr>
                </a:tc>
                <a:extLst>
                  <a:ext uri="{0D108BD9-81ED-4DB2-BD59-A6C34878D82A}">
                    <a16:rowId xmlns:a16="http://schemas.microsoft.com/office/drawing/2014/main" val="2240066876"/>
                  </a:ext>
                </a:extLst>
              </a:tr>
              <a:tr h="312430">
                <a:tc>
                  <a:txBody>
                    <a:bodyPr/>
                    <a:lstStyle/>
                    <a:p>
                      <a:r>
                        <a:rPr lang="nl-NL" sz="1100" dirty="0"/>
                        <a:t>1</a:t>
                      </a:r>
                    </a:p>
                  </a:txBody>
                  <a:tcPr/>
                </a:tc>
                <a:tc>
                  <a:txBody>
                    <a:bodyPr/>
                    <a:lstStyle/>
                    <a:p>
                      <a:r>
                        <a:rPr lang="nl-NL" sz="1100" dirty="0"/>
                        <a:t>30</a:t>
                      </a:r>
                    </a:p>
                  </a:txBody>
                  <a:tcPr/>
                </a:tc>
                <a:extLst>
                  <a:ext uri="{0D108BD9-81ED-4DB2-BD59-A6C34878D82A}">
                    <a16:rowId xmlns:a16="http://schemas.microsoft.com/office/drawing/2014/main" val="1559579803"/>
                  </a:ext>
                </a:extLst>
              </a:tr>
              <a:tr h="235522">
                <a:tc>
                  <a:txBody>
                    <a:bodyPr/>
                    <a:lstStyle/>
                    <a:p>
                      <a:r>
                        <a:rPr lang="nl-NL" sz="1100" dirty="0"/>
                        <a:t>2</a:t>
                      </a:r>
                      <a:endParaRPr lang="nl-NL" sz="1100" baseline="0" dirty="0"/>
                    </a:p>
                  </a:txBody>
                  <a:tcPr/>
                </a:tc>
                <a:tc>
                  <a:txBody>
                    <a:bodyPr/>
                    <a:lstStyle/>
                    <a:p>
                      <a:r>
                        <a:rPr lang="nl-NL" sz="1100" dirty="0"/>
                        <a:t>46</a:t>
                      </a:r>
                    </a:p>
                  </a:txBody>
                  <a:tcPr/>
                </a:tc>
                <a:extLst>
                  <a:ext uri="{0D108BD9-81ED-4DB2-BD59-A6C34878D82A}">
                    <a16:rowId xmlns:a16="http://schemas.microsoft.com/office/drawing/2014/main" val="59725293"/>
                  </a:ext>
                </a:extLst>
              </a:tr>
              <a:tr h="283804">
                <a:tc>
                  <a:txBody>
                    <a:bodyPr/>
                    <a:lstStyle/>
                    <a:p>
                      <a:r>
                        <a:rPr lang="nl-NL" sz="1100" dirty="0"/>
                        <a:t>3</a:t>
                      </a:r>
                    </a:p>
                  </a:txBody>
                  <a:tcPr/>
                </a:tc>
                <a:tc>
                  <a:txBody>
                    <a:bodyPr/>
                    <a:lstStyle/>
                    <a:p>
                      <a:r>
                        <a:rPr lang="nl-NL" sz="1100" dirty="0"/>
                        <a:t>14</a:t>
                      </a:r>
                    </a:p>
                  </a:txBody>
                  <a:tcPr/>
                </a:tc>
                <a:extLst>
                  <a:ext uri="{0D108BD9-81ED-4DB2-BD59-A6C34878D82A}">
                    <a16:rowId xmlns:a16="http://schemas.microsoft.com/office/drawing/2014/main" val="3442003481"/>
                  </a:ext>
                </a:extLst>
              </a:tr>
              <a:tr h="407254">
                <a:tc>
                  <a:txBody>
                    <a:bodyPr/>
                    <a:lstStyle/>
                    <a:p>
                      <a:r>
                        <a:rPr lang="nl-NL" sz="1100" dirty="0"/>
                        <a:t>4</a:t>
                      </a:r>
                    </a:p>
                  </a:txBody>
                  <a:tcPr/>
                </a:tc>
                <a:tc>
                  <a:txBody>
                    <a:bodyPr/>
                    <a:lstStyle/>
                    <a:p>
                      <a:r>
                        <a:rPr lang="nl-NL" sz="1100" dirty="0"/>
                        <a:t>1</a:t>
                      </a:r>
                    </a:p>
                  </a:txBody>
                  <a:tcPr/>
                </a:tc>
                <a:extLst>
                  <a:ext uri="{0D108BD9-81ED-4DB2-BD59-A6C34878D82A}">
                    <a16:rowId xmlns:a16="http://schemas.microsoft.com/office/drawing/2014/main" val="248149449"/>
                  </a:ext>
                </a:extLst>
              </a:tr>
              <a:tr h="303263">
                <a:tc>
                  <a:txBody>
                    <a:bodyPr/>
                    <a:lstStyle/>
                    <a:p>
                      <a:r>
                        <a:rPr lang="nl-NL" sz="1100" dirty="0"/>
                        <a:t>5</a:t>
                      </a:r>
                    </a:p>
                  </a:txBody>
                  <a:tcPr/>
                </a:tc>
                <a:tc>
                  <a:txBody>
                    <a:bodyPr/>
                    <a:lstStyle/>
                    <a:p>
                      <a:r>
                        <a:rPr lang="nl-NL" sz="1100" dirty="0"/>
                        <a:t>0</a:t>
                      </a:r>
                    </a:p>
                  </a:txBody>
                  <a:tcPr/>
                </a:tc>
                <a:extLst>
                  <a:ext uri="{0D108BD9-81ED-4DB2-BD59-A6C34878D82A}">
                    <a16:rowId xmlns:a16="http://schemas.microsoft.com/office/drawing/2014/main" val="1042055263"/>
                  </a:ext>
                </a:extLst>
              </a:tr>
              <a:tr h="294171">
                <a:tc>
                  <a:txBody>
                    <a:bodyPr/>
                    <a:lstStyle/>
                    <a:p>
                      <a:r>
                        <a:rPr lang="nl-NL" sz="1100" dirty="0"/>
                        <a:t>Onduidelijk</a:t>
                      </a:r>
                    </a:p>
                  </a:txBody>
                  <a:tcPr/>
                </a:tc>
                <a:tc>
                  <a:txBody>
                    <a:bodyPr/>
                    <a:lstStyle/>
                    <a:p>
                      <a:r>
                        <a:rPr lang="nl-NL" sz="1100" dirty="0"/>
                        <a:t>8</a:t>
                      </a:r>
                    </a:p>
                  </a:txBody>
                  <a:tcPr/>
                </a:tc>
                <a:extLst>
                  <a:ext uri="{0D108BD9-81ED-4DB2-BD59-A6C34878D82A}">
                    <a16:rowId xmlns:a16="http://schemas.microsoft.com/office/drawing/2014/main" val="3736548304"/>
                  </a:ext>
                </a:extLst>
              </a:tr>
            </a:tbl>
          </a:graphicData>
        </a:graphic>
      </p:graphicFrame>
    </p:spTree>
    <p:extLst>
      <p:ext uri="{BB962C8B-B14F-4D97-AF65-F5344CB8AC3E}">
        <p14:creationId xmlns:p14="http://schemas.microsoft.com/office/powerpoint/2010/main" val="405644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r>
              <a:rPr lang="en-US" dirty="0">
                <a:solidFill>
                  <a:srgbClr val="009CB4"/>
                </a:solidFill>
              </a:rPr>
              <a:t> - </a:t>
            </a:r>
            <a:r>
              <a:rPr lang="en-US" dirty="0" err="1">
                <a:solidFill>
                  <a:srgbClr val="009CB4"/>
                </a:solidFill>
              </a:rPr>
              <a:t>antwoorden</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325789"/>
            <a:ext cx="10766044" cy="3751308"/>
          </a:xfrm>
        </p:spPr>
        <p:txBody>
          <a:bodyPr/>
          <a:lstStyle/>
          <a:p>
            <a:r>
              <a:rPr lang="nl-NL" b="1" dirty="0"/>
              <a:t>Vraag 5</a:t>
            </a:r>
            <a:r>
              <a:rPr lang="nl-NL" dirty="0"/>
              <a:t>. Waardoor houden sommige patiënten blijvend klachten van duizeligheid? </a:t>
            </a:r>
          </a:p>
          <a:p>
            <a:endParaRPr lang="nl-NL" dirty="0"/>
          </a:p>
          <a:p>
            <a:r>
              <a:rPr lang="nl-NL" dirty="0"/>
              <a:t> Angst</a:t>
            </a:r>
          </a:p>
          <a:p>
            <a:r>
              <a:rPr lang="nl-NL" dirty="0"/>
              <a:t> Medicatiegebruik</a:t>
            </a:r>
          </a:p>
          <a:p>
            <a:r>
              <a:rPr lang="nl-NL" dirty="0"/>
              <a:t> Immobiliteit</a:t>
            </a:r>
          </a:p>
          <a:p>
            <a:r>
              <a:rPr lang="nl-NL" dirty="0"/>
              <a:t> Visusproblemen</a:t>
            </a:r>
          </a:p>
          <a:p>
            <a:r>
              <a:rPr lang="nl-NL" dirty="0">
                <a:sym typeface="Wingdings" panose="05000000000000000000" pitchFamily="2" charset="2"/>
              </a:rPr>
              <a:t> </a:t>
            </a:r>
            <a:r>
              <a:rPr lang="nl-NL" dirty="0"/>
              <a:t>Alle bovenstaande antwoorden</a:t>
            </a:r>
          </a:p>
          <a:p>
            <a:endParaRPr lang="nl-NL" dirty="0"/>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8" name="Tekstvak 7"/>
          <p:cNvSpPr txBox="1"/>
          <p:nvPr/>
        </p:nvSpPr>
        <p:spPr>
          <a:xfrm>
            <a:off x="711199" y="6077097"/>
            <a:ext cx="5522666" cy="215444"/>
          </a:xfrm>
          <a:prstGeom prst="rect">
            <a:avLst/>
          </a:prstGeom>
          <a:noFill/>
        </p:spPr>
        <p:txBody>
          <a:bodyPr wrap="none" rtlCol="0">
            <a:spAutoFit/>
          </a:bodyPr>
          <a:lstStyle/>
          <a:p>
            <a:r>
              <a:rPr lang="en-US" sz="800" dirty="0"/>
              <a:t>Bronstein AM, </a:t>
            </a:r>
            <a:r>
              <a:rPr lang="en-US" sz="800" dirty="0" err="1"/>
              <a:t>Lempert</a:t>
            </a:r>
            <a:r>
              <a:rPr lang="en-US" sz="800" dirty="0"/>
              <a:t> T, </a:t>
            </a:r>
            <a:r>
              <a:rPr lang="en-US" sz="800" dirty="0" err="1"/>
              <a:t>Seemungal</a:t>
            </a:r>
            <a:r>
              <a:rPr lang="en-US" sz="800" dirty="0"/>
              <a:t> BM. Chronic dizziness: a practical approach. </a:t>
            </a:r>
            <a:r>
              <a:rPr lang="en-US" sz="800" dirty="0" err="1"/>
              <a:t>Pract</a:t>
            </a:r>
            <a:r>
              <a:rPr lang="en-US" sz="800" dirty="0"/>
              <a:t> Neurol. 2010;10(3):129-39.</a:t>
            </a:r>
            <a:endParaRPr lang="nl-NL" sz="800" dirty="0"/>
          </a:p>
        </p:txBody>
      </p:sp>
    </p:spTree>
    <p:extLst>
      <p:ext uri="{BB962C8B-B14F-4D97-AF65-F5344CB8AC3E}">
        <p14:creationId xmlns:p14="http://schemas.microsoft.com/office/powerpoint/2010/main" val="358640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673100" y="785768"/>
            <a:ext cx="10766044" cy="1325563"/>
          </a:xfrm>
        </p:spPr>
        <p:txBody>
          <a:bodyPr/>
          <a:lstStyle/>
          <a:p>
            <a:r>
              <a:rPr lang="en-US" dirty="0" err="1">
                <a:solidFill>
                  <a:srgbClr val="009CB4"/>
                </a:solidFill>
              </a:rPr>
              <a:t>Kennistoets</a:t>
            </a:r>
            <a:r>
              <a:rPr lang="en-US" dirty="0">
                <a:solidFill>
                  <a:srgbClr val="009CB4"/>
                </a:solidFill>
              </a:rPr>
              <a:t> - </a:t>
            </a:r>
            <a:r>
              <a:rPr lang="en-US" dirty="0" err="1">
                <a:solidFill>
                  <a:srgbClr val="009CB4"/>
                </a:solidFill>
              </a:rPr>
              <a:t>antwoorden</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endParaRPr lang="nl-NL" dirty="0"/>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18" name="Tijdelijke aanduiding voor inhoud 2"/>
          <p:cNvSpPr txBox="1">
            <a:spLocks/>
          </p:cNvSpPr>
          <p:nvPr/>
        </p:nvSpPr>
        <p:spPr>
          <a:xfrm>
            <a:off x="673100" y="211133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sym typeface="Wingdings" panose="05000000000000000000" pitchFamily="2" charset="2"/>
              </a:rPr>
              <a:t>Het evenwichtssysteem</a:t>
            </a:r>
          </a:p>
          <a:p>
            <a:pPr>
              <a:buFont typeface="Wingdings" panose="05000000000000000000" pitchFamily="2" charset="2"/>
              <a:buChar char="r"/>
            </a:pPr>
            <a:endParaRPr lang="nl-NL" dirty="0">
              <a:solidFill>
                <a:srgbClr val="003741"/>
              </a:solidFill>
              <a:latin typeface="Montserrat Light" pitchFamily="2" charset="0"/>
              <a:sym typeface="Wingdings" panose="05000000000000000000" pitchFamily="2" charset="2"/>
            </a:endParaRPr>
          </a:p>
        </p:txBody>
      </p:sp>
      <p:pic>
        <p:nvPicPr>
          <p:cNvPr id="19" name="Afbeelding 1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11199" y="2579334"/>
            <a:ext cx="4830933" cy="3443950"/>
          </a:xfrm>
          <a:prstGeom prst="rect">
            <a:avLst/>
          </a:prstGeom>
        </p:spPr>
      </p:pic>
      <p:sp>
        <p:nvSpPr>
          <p:cNvPr id="20" name="Vermenigvuldigen 19"/>
          <p:cNvSpPr/>
          <p:nvPr/>
        </p:nvSpPr>
        <p:spPr>
          <a:xfrm>
            <a:off x="3393670" y="3560968"/>
            <a:ext cx="769257" cy="1001485"/>
          </a:xfrm>
          <a:prstGeom prst="mathMultiply">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5763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r>
              <a:rPr lang="en-US" dirty="0">
                <a:solidFill>
                  <a:srgbClr val="009CB4"/>
                </a:solidFill>
              </a:rPr>
              <a:t> - </a:t>
            </a:r>
            <a:r>
              <a:rPr lang="en-US" dirty="0" err="1">
                <a:solidFill>
                  <a:srgbClr val="009CB4"/>
                </a:solidFill>
              </a:rPr>
              <a:t>antwoorden</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r>
              <a:rPr lang="nl-NL" b="1" dirty="0"/>
              <a:t>Vraag 6</a:t>
            </a:r>
            <a:r>
              <a:rPr lang="nl-NL" dirty="0"/>
              <a:t>. Wat is behandeling van eerste keus bij patiënten met chronische duizeligheid? </a:t>
            </a:r>
          </a:p>
          <a:p>
            <a:endParaRPr lang="nl-NL" dirty="0"/>
          </a:p>
          <a:p>
            <a:r>
              <a:rPr lang="nl-NL" dirty="0"/>
              <a:t> Vertigomiddelen, zoals </a:t>
            </a:r>
            <a:r>
              <a:rPr lang="nl-NL" dirty="0" err="1"/>
              <a:t>betahistine</a:t>
            </a:r>
            <a:endParaRPr lang="nl-NL" dirty="0"/>
          </a:p>
          <a:p>
            <a:r>
              <a:rPr lang="nl-NL" dirty="0"/>
              <a:t> Anti-emetica, zoals metoclopramide </a:t>
            </a:r>
          </a:p>
          <a:p>
            <a:r>
              <a:rPr lang="nl-NL" dirty="0">
                <a:sym typeface="Wingdings" panose="05000000000000000000" pitchFamily="2" charset="2"/>
              </a:rPr>
              <a:t></a:t>
            </a:r>
            <a:r>
              <a:rPr lang="nl-NL" dirty="0"/>
              <a:t> Vestibulaire revalidatie</a:t>
            </a:r>
          </a:p>
          <a:p>
            <a:endParaRPr lang="nl-NL" dirty="0"/>
          </a:p>
          <a:p>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7" name="Tekstvak 6"/>
          <p:cNvSpPr txBox="1"/>
          <p:nvPr/>
        </p:nvSpPr>
        <p:spPr>
          <a:xfrm>
            <a:off x="673100" y="5793879"/>
            <a:ext cx="9095760" cy="461665"/>
          </a:xfrm>
          <a:prstGeom prst="rect">
            <a:avLst/>
          </a:prstGeom>
          <a:noFill/>
        </p:spPr>
        <p:txBody>
          <a:bodyPr wrap="none" rtlCol="0">
            <a:spAutoFit/>
          </a:bodyPr>
          <a:lstStyle/>
          <a:p>
            <a:r>
              <a:rPr lang="en-US" sz="800" dirty="0"/>
              <a:t>McDonnell MN, Hillier SL. Vestibular rehabilitation for unilateral peripheral vestibular dysfunction. Cochrane Database </a:t>
            </a:r>
            <a:r>
              <a:rPr lang="en-US" sz="800" dirty="0" err="1"/>
              <a:t>Syst</a:t>
            </a:r>
            <a:r>
              <a:rPr lang="en-US" sz="800" dirty="0"/>
              <a:t> Rev. 2015;1:CD005397.</a:t>
            </a:r>
          </a:p>
          <a:p>
            <a:r>
              <a:rPr lang="en-US" sz="800" dirty="0" err="1"/>
              <a:t>Porciuncula</a:t>
            </a:r>
            <a:r>
              <a:rPr lang="en-US" sz="800" dirty="0"/>
              <a:t> F, Johnson CC, Glickman LB. The effect of vestibular rehabilitation on adults with bilateral vestibular </a:t>
            </a:r>
            <a:r>
              <a:rPr lang="en-US" sz="800" dirty="0" err="1"/>
              <a:t>hypofunction</a:t>
            </a:r>
            <a:r>
              <a:rPr lang="en-US" sz="800" dirty="0"/>
              <a:t>: a systematic review. J </a:t>
            </a:r>
            <a:r>
              <a:rPr lang="en-US" sz="800" dirty="0" err="1"/>
              <a:t>Vestib</a:t>
            </a:r>
            <a:r>
              <a:rPr lang="en-US" sz="800" dirty="0"/>
              <a:t> Res. 2012;22(5-6):283-98</a:t>
            </a:r>
          </a:p>
          <a:p>
            <a:r>
              <a:rPr lang="en-US" sz="800" dirty="0" err="1"/>
              <a:t>Kundakci</a:t>
            </a:r>
            <a:r>
              <a:rPr lang="en-US" sz="800" dirty="0"/>
              <a:t> B, Sultana A, Taylor AJ, </a:t>
            </a:r>
            <a:r>
              <a:rPr lang="en-US" sz="800" dirty="0" err="1"/>
              <a:t>Alshehri</a:t>
            </a:r>
            <a:r>
              <a:rPr lang="en-US" sz="800" dirty="0"/>
              <a:t> MA. The effectiveness of exercise-based vestibular rehabilitation in adult patients with chronic dizziness: A systematic review. F1000Res. 2018;7:276.</a:t>
            </a:r>
          </a:p>
        </p:txBody>
      </p:sp>
    </p:spTree>
    <p:extLst>
      <p:ext uri="{BB962C8B-B14F-4D97-AF65-F5344CB8AC3E}">
        <p14:creationId xmlns:p14="http://schemas.microsoft.com/office/powerpoint/2010/main" val="330986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673100" y="707187"/>
            <a:ext cx="10766044" cy="1325563"/>
          </a:xfrm>
        </p:spPr>
        <p:txBody>
          <a:bodyPr/>
          <a:lstStyle/>
          <a:p>
            <a:r>
              <a:rPr lang="en-US" dirty="0" err="1">
                <a:solidFill>
                  <a:srgbClr val="009CB4"/>
                </a:solidFill>
              </a:rPr>
              <a:t>Kennistoets</a:t>
            </a:r>
            <a:r>
              <a:rPr lang="en-US" dirty="0">
                <a:solidFill>
                  <a:srgbClr val="009CB4"/>
                </a:solidFill>
              </a:rPr>
              <a:t> - </a:t>
            </a:r>
            <a:r>
              <a:rPr lang="en-US" dirty="0" err="1">
                <a:solidFill>
                  <a:srgbClr val="009CB4"/>
                </a:solidFill>
              </a:rPr>
              <a:t>antwoorden</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endParaRPr lang="nl-NL" dirty="0"/>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18" name="Tijdelijke aanduiding voor inhoud 2"/>
          <p:cNvSpPr txBox="1">
            <a:spLocks/>
          </p:cNvSpPr>
          <p:nvPr/>
        </p:nvSpPr>
        <p:spPr>
          <a:xfrm>
            <a:off x="6731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dirty="0">
                <a:sym typeface="Wingdings" panose="05000000000000000000" pitchFamily="2" charset="2"/>
              </a:rPr>
              <a:t>Vertigo Training: beschikbaar </a:t>
            </a:r>
            <a:r>
              <a:rPr lang="nl-NL">
                <a:sym typeface="Wingdings" panose="05000000000000000000" pitchFamily="2" charset="2"/>
              </a:rPr>
              <a:t>sinds april </a:t>
            </a:r>
            <a:r>
              <a:rPr lang="nl-NL" dirty="0">
                <a:sym typeface="Wingdings" panose="05000000000000000000" pitchFamily="2" charset="2"/>
              </a:rPr>
              <a:t>2023</a:t>
            </a:r>
          </a:p>
          <a:p>
            <a:pPr algn="ctr">
              <a:buFont typeface="Wingdings" panose="05000000000000000000" pitchFamily="2" charset="2"/>
              <a:buChar char="r"/>
            </a:pPr>
            <a:endParaRPr lang="nl-NL" dirty="0">
              <a:solidFill>
                <a:srgbClr val="003741"/>
              </a:solidFill>
              <a:latin typeface="Montserrat Light" pitchFamily="2" charset="0"/>
              <a:sym typeface="Wingdings" panose="05000000000000000000" pitchFamily="2" charset="2"/>
            </a:endParaRPr>
          </a:p>
        </p:txBody>
      </p:sp>
      <p:pic>
        <p:nvPicPr>
          <p:cNvPr id="8" name="Amsterdam UMC_Vertigo Training v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47579" y="2352488"/>
            <a:ext cx="6217085" cy="3497110"/>
          </a:xfrm>
          <a:prstGeom prst="rect">
            <a:avLst/>
          </a:prstGeom>
        </p:spPr>
      </p:pic>
      <p:sp>
        <p:nvSpPr>
          <p:cNvPr id="9" name="Tekstvak 8"/>
          <p:cNvSpPr txBox="1"/>
          <p:nvPr/>
        </p:nvSpPr>
        <p:spPr>
          <a:xfrm>
            <a:off x="711199" y="5922765"/>
            <a:ext cx="10967308" cy="338554"/>
          </a:xfrm>
          <a:prstGeom prst="rect">
            <a:avLst/>
          </a:prstGeom>
          <a:noFill/>
        </p:spPr>
        <p:txBody>
          <a:bodyPr wrap="square" rtlCol="0">
            <a:spAutoFit/>
          </a:bodyPr>
          <a:lstStyle/>
          <a:p>
            <a:r>
              <a:rPr lang="en-US" sz="800" dirty="0"/>
              <a:t>van Vugt VA, van der Wouden JC, </a:t>
            </a:r>
            <a:r>
              <a:rPr lang="en-US" sz="800" dirty="0" err="1"/>
              <a:t>Essery</a:t>
            </a:r>
            <a:r>
              <a:rPr lang="en-US" sz="800" dirty="0"/>
              <a:t> R, Yardley L, </a:t>
            </a:r>
            <a:r>
              <a:rPr lang="en-US" sz="800" dirty="0" err="1"/>
              <a:t>Twisk</a:t>
            </a:r>
            <a:r>
              <a:rPr lang="en-US" sz="800" dirty="0"/>
              <a:t> JWR, van der Horst HE, et al. Internet based vestibular rehabilitation with and without physiotherapy support for adults aged 50 and older with a chronic vestibular syndrome in general practice</a:t>
            </a:r>
          </a:p>
        </p:txBody>
      </p:sp>
    </p:spTree>
    <p:extLst>
      <p:ext uri="{BB962C8B-B14F-4D97-AF65-F5344CB8AC3E}">
        <p14:creationId xmlns:p14="http://schemas.microsoft.com/office/powerpoint/2010/main" val="118047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r>
              <a:rPr lang="en-US" dirty="0">
                <a:solidFill>
                  <a:srgbClr val="009CB4"/>
                </a:solidFill>
              </a:rPr>
              <a:t> - </a:t>
            </a:r>
            <a:r>
              <a:rPr lang="en-US" dirty="0" err="1">
                <a:solidFill>
                  <a:srgbClr val="009CB4"/>
                </a:solidFill>
              </a:rPr>
              <a:t>antwoorden</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r>
              <a:rPr lang="nl-NL" b="1" dirty="0"/>
              <a:t>Vraag 7</a:t>
            </a:r>
            <a:r>
              <a:rPr lang="nl-NL" dirty="0"/>
              <a:t>. </a:t>
            </a:r>
            <a:r>
              <a:rPr lang="nl-NL" dirty="0" err="1"/>
              <a:t>Betahistine</a:t>
            </a:r>
            <a:r>
              <a:rPr lang="nl-NL" dirty="0"/>
              <a:t> kan geïndiceerd zijn bij chronische duizeligheid.</a:t>
            </a:r>
          </a:p>
          <a:p>
            <a:endParaRPr lang="nl-NL" dirty="0"/>
          </a:p>
          <a:p>
            <a:r>
              <a:rPr lang="nl-NL" dirty="0"/>
              <a:t> Waar</a:t>
            </a:r>
          </a:p>
          <a:p>
            <a:r>
              <a:rPr lang="nl-NL" dirty="0">
                <a:sym typeface="Wingdings" panose="05000000000000000000" pitchFamily="2" charset="2"/>
              </a:rPr>
              <a:t></a:t>
            </a:r>
            <a:r>
              <a:rPr lang="nl-NL" dirty="0"/>
              <a:t> Niet waar</a:t>
            </a:r>
          </a:p>
          <a:p>
            <a:endParaRPr lang="nl-NL" dirty="0"/>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6" name="Tekstvak 5"/>
          <p:cNvSpPr txBox="1"/>
          <p:nvPr/>
        </p:nvSpPr>
        <p:spPr>
          <a:xfrm>
            <a:off x="711199" y="5793879"/>
            <a:ext cx="10967308" cy="461665"/>
          </a:xfrm>
          <a:prstGeom prst="rect">
            <a:avLst/>
          </a:prstGeom>
          <a:noFill/>
        </p:spPr>
        <p:txBody>
          <a:bodyPr wrap="square" rtlCol="0">
            <a:spAutoFit/>
          </a:bodyPr>
          <a:lstStyle/>
          <a:p>
            <a:r>
              <a:rPr lang="en-US" sz="800" dirty="0"/>
              <a:t>van Vugt VA, van der Horst HE, Payne RA, Maarsingh OR. Chronic vertigo: treat with exercise, not drugs. BMJ. 2017;358:j3727.</a:t>
            </a:r>
          </a:p>
          <a:p>
            <a:r>
              <a:rPr lang="en-US" sz="800" dirty="0" err="1"/>
              <a:t>Murdin</a:t>
            </a:r>
            <a:r>
              <a:rPr lang="en-US" sz="800" dirty="0"/>
              <a:t> L, Hussain K, </a:t>
            </a:r>
            <a:r>
              <a:rPr lang="en-US" sz="800" dirty="0" err="1"/>
              <a:t>Schilder</a:t>
            </a:r>
            <a:r>
              <a:rPr lang="en-US" sz="800" dirty="0"/>
              <a:t> AG. </a:t>
            </a:r>
            <a:r>
              <a:rPr lang="en-US" sz="800" dirty="0" err="1"/>
              <a:t>Betahistine</a:t>
            </a:r>
            <a:r>
              <a:rPr lang="en-US" sz="800" dirty="0"/>
              <a:t> for symptoms of vertigo. Cochrane Database </a:t>
            </a:r>
            <a:r>
              <a:rPr lang="en-US" sz="800" dirty="0" err="1"/>
              <a:t>Syst</a:t>
            </a:r>
            <a:r>
              <a:rPr lang="en-US" sz="800" dirty="0"/>
              <a:t> Rev. 2016(6):CD010696.</a:t>
            </a:r>
          </a:p>
          <a:p>
            <a:r>
              <a:rPr lang="en-US" sz="800" dirty="0"/>
              <a:t>Van </a:t>
            </a:r>
            <a:r>
              <a:rPr lang="en-US" sz="800" dirty="0" err="1"/>
              <a:t>Esch</a:t>
            </a:r>
            <a:r>
              <a:rPr lang="en-US" sz="800" dirty="0"/>
              <a:t> B, van der </a:t>
            </a:r>
            <a:r>
              <a:rPr lang="en-US" sz="800" dirty="0" err="1"/>
              <a:t>Zaag-Loonen</a:t>
            </a:r>
            <a:r>
              <a:rPr lang="en-US" sz="800" dirty="0"/>
              <a:t> H, </a:t>
            </a:r>
            <a:r>
              <a:rPr lang="en-US" sz="800" dirty="0" err="1"/>
              <a:t>Bruintjes</a:t>
            </a:r>
            <a:r>
              <a:rPr lang="en-US" sz="800" dirty="0"/>
              <a:t> T, van </a:t>
            </a:r>
            <a:r>
              <a:rPr lang="en-US" sz="800" dirty="0" err="1"/>
              <a:t>Benthem</a:t>
            </a:r>
            <a:r>
              <a:rPr lang="en-US" sz="800" dirty="0"/>
              <a:t> PP. </a:t>
            </a:r>
            <a:r>
              <a:rPr lang="en-US" sz="800" dirty="0" err="1"/>
              <a:t>Betahistine</a:t>
            </a:r>
            <a:r>
              <a:rPr lang="en-US" sz="800" dirty="0"/>
              <a:t> in Meniere's Disease or Syndrome: A Systematic Review. </a:t>
            </a:r>
            <a:r>
              <a:rPr lang="en-US" sz="800" dirty="0" err="1"/>
              <a:t>Audiol</a:t>
            </a:r>
            <a:r>
              <a:rPr lang="en-US" sz="800" dirty="0"/>
              <a:t> </a:t>
            </a:r>
            <a:r>
              <a:rPr lang="en-US" sz="800" dirty="0" err="1"/>
              <a:t>Neurootol</a:t>
            </a:r>
            <a:r>
              <a:rPr lang="en-US" sz="800" dirty="0"/>
              <a:t>. 2022;27(1):1-33.</a:t>
            </a:r>
          </a:p>
        </p:txBody>
      </p:sp>
    </p:spTree>
    <p:extLst>
      <p:ext uri="{BB962C8B-B14F-4D97-AF65-F5344CB8AC3E}">
        <p14:creationId xmlns:p14="http://schemas.microsoft.com/office/powerpoint/2010/main" val="186732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r>
              <a:rPr lang="en-US" dirty="0">
                <a:solidFill>
                  <a:srgbClr val="009CB4"/>
                </a:solidFill>
              </a:rPr>
              <a:t> - </a:t>
            </a:r>
            <a:r>
              <a:rPr lang="en-US" dirty="0" err="1">
                <a:solidFill>
                  <a:srgbClr val="009CB4"/>
                </a:solidFill>
              </a:rPr>
              <a:t>antwoorden</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r>
              <a:rPr lang="nl-NL" b="1" dirty="0"/>
              <a:t>Vraag 8</a:t>
            </a:r>
            <a:r>
              <a:rPr lang="nl-NL" dirty="0"/>
              <a:t>. Wat is het doel van vestibulaire revalidatie?</a:t>
            </a:r>
          </a:p>
          <a:p>
            <a:endParaRPr lang="nl-NL" dirty="0"/>
          </a:p>
          <a:p>
            <a:r>
              <a:rPr lang="nl-NL" dirty="0"/>
              <a:t> Herstel van het vestibulaire systeem bevorderen</a:t>
            </a:r>
          </a:p>
          <a:p>
            <a:r>
              <a:rPr lang="nl-NL" dirty="0"/>
              <a:t> Angst wegnemen door blootstellingstherapie </a:t>
            </a:r>
          </a:p>
          <a:p>
            <a:r>
              <a:rPr lang="nl-NL" dirty="0">
                <a:sym typeface="Wingdings" panose="05000000000000000000" pitchFamily="2" charset="2"/>
              </a:rPr>
              <a:t></a:t>
            </a:r>
            <a:r>
              <a:rPr lang="nl-NL" dirty="0"/>
              <a:t> Beide bovenstaande antwoorden </a:t>
            </a:r>
          </a:p>
          <a:p>
            <a:endParaRPr lang="nl-NL" dirty="0"/>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410191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r>
              <a:rPr lang="en-US" dirty="0">
                <a:solidFill>
                  <a:srgbClr val="009CB4"/>
                </a:solidFill>
              </a:rPr>
              <a:t> - </a:t>
            </a:r>
            <a:r>
              <a:rPr lang="en-US" dirty="0" err="1">
                <a:solidFill>
                  <a:srgbClr val="009CB4"/>
                </a:solidFill>
              </a:rPr>
              <a:t>antwoorden</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r>
              <a:rPr lang="nl-NL" b="1" dirty="0"/>
              <a:t>Vraag 9</a:t>
            </a:r>
            <a:r>
              <a:rPr lang="nl-NL" dirty="0"/>
              <a:t>. Een patiënt is erg misselijk door neuritis vestibularis en braakt aanhoudend. Metoclopramide mag niet gegeven worden als patiënt een </a:t>
            </a:r>
            <a:r>
              <a:rPr lang="nl-NL" dirty="0" err="1"/>
              <a:t>eGFR</a:t>
            </a:r>
            <a:r>
              <a:rPr lang="nl-NL" dirty="0"/>
              <a:t> heeft van:</a:t>
            </a:r>
          </a:p>
          <a:p>
            <a:endParaRPr lang="nl-NL" dirty="0"/>
          </a:p>
          <a:p>
            <a:r>
              <a:rPr lang="nl-NL" dirty="0"/>
              <a:t> &lt;15 ml/min</a:t>
            </a:r>
          </a:p>
          <a:p>
            <a:r>
              <a:rPr lang="nl-NL" dirty="0"/>
              <a:t> &lt;30 ml/min</a:t>
            </a:r>
          </a:p>
          <a:p>
            <a:r>
              <a:rPr lang="nl-NL" dirty="0">
                <a:latin typeface="Montserrat Light" pitchFamily="2" charset="0"/>
                <a:sym typeface="Wingdings" panose="05000000000000000000" pitchFamily="2" charset="2"/>
              </a:rPr>
              <a:t></a:t>
            </a:r>
            <a:r>
              <a:rPr lang="nl-NL" dirty="0"/>
              <a:t> &lt;50 ml/min</a:t>
            </a:r>
          </a:p>
          <a:p>
            <a:endParaRPr lang="nl-NL" dirty="0"/>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6" name="Tekstvak 5"/>
          <p:cNvSpPr txBox="1"/>
          <p:nvPr/>
        </p:nvSpPr>
        <p:spPr>
          <a:xfrm>
            <a:off x="711199" y="6040100"/>
            <a:ext cx="10766044" cy="215444"/>
          </a:xfrm>
          <a:prstGeom prst="rect">
            <a:avLst/>
          </a:prstGeom>
          <a:noFill/>
        </p:spPr>
        <p:txBody>
          <a:bodyPr wrap="square" rtlCol="0">
            <a:spAutoFit/>
          </a:bodyPr>
          <a:lstStyle/>
          <a:p>
            <a:r>
              <a:rPr lang="nl-NL" sz="800" dirty="0"/>
              <a:t>NHG-werkgroep Duizeligheid. NHG-Standaard Duizeligheid. https://richtlijnen.nhg.org. Utrecht: NHG, 2017.</a:t>
            </a:r>
            <a:endParaRPr lang="en-US" sz="800" dirty="0"/>
          </a:p>
        </p:txBody>
      </p:sp>
    </p:spTree>
    <p:extLst>
      <p:ext uri="{BB962C8B-B14F-4D97-AF65-F5344CB8AC3E}">
        <p14:creationId xmlns:p14="http://schemas.microsoft.com/office/powerpoint/2010/main" val="306641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Doel</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pPr marL="342900" indent="-342900">
              <a:buFont typeface="Arial" panose="020B0604020202020204" pitchFamily="34" charset="0"/>
              <a:buChar char="•"/>
            </a:pPr>
            <a:r>
              <a:rPr lang="nl-NL" dirty="0"/>
              <a:t>Kennis vergroten over de behandeling van chronische duizeligheid</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Samenwerking tussen huisartsen en apothekers bevorderen</a:t>
            </a:r>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59819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r>
              <a:rPr lang="en-US" dirty="0">
                <a:solidFill>
                  <a:srgbClr val="009CB4"/>
                </a:solidFill>
              </a:rPr>
              <a:t> - </a:t>
            </a:r>
            <a:r>
              <a:rPr lang="en-US" dirty="0" err="1">
                <a:solidFill>
                  <a:srgbClr val="009CB4"/>
                </a:solidFill>
              </a:rPr>
              <a:t>antwoorden</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r>
              <a:rPr lang="nl-NL" b="1" dirty="0"/>
              <a:t>Vraag 10</a:t>
            </a:r>
            <a:r>
              <a:rPr lang="nl-NL" dirty="0"/>
              <a:t>. Als iemand blijvend klachten houdt door BPPD is een </a:t>
            </a:r>
            <a:r>
              <a:rPr lang="nl-NL" dirty="0" err="1"/>
              <a:t>Epley</a:t>
            </a:r>
            <a:r>
              <a:rPr lang="nl-NL" dirty="0"/>
              <a:t> manoeuvre niet zinvol meer.</a:t>
            </a:r>
          </a:p>
          <a:p>
            <a:endParaRPr lang="nl-NL" dirty="0"/>
          </a:p>
          <a:p>
            <a:r>
              <a:rPr lang="nl-NL" dirty="0"/>
              <a:t> Waar</a:t>
            </a:r>
          </a:p>
          <a:p>
            <a:r>
              <a:rPr lang="nl-NL" dirty="0">
                <a:latin typeface="Montserrat Light" pitchFamily="2" charset="0"/>
                <a:sym typeface="Wingdings" panose="05000000000000000000" pitchFamily="2" charset="2"/>
              </a:rPr>
              <a:t> </a:t>
            </a:r>
            <a:r>
              <a:rPr lang="nl-NL" dirty="0"/>
              <a:t>Niet waar</a:t>
            </a: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6" name="Tekstvak 5"/>
          <p:cNvSpPr txBox="1"/>
          <p:nvPr/>
        </p:nvSpPr>
        <p:spPr>
          <a:xfrm>
            <a:off x="711199" y="5916990"/>
            <a:ext cx="10967308" cy="338554"/>
          </a:xfrm>
          <a:prstGeom prst="rect">
            <a:avLst/>
          </a:prstGeom>
          <a:noFill/>
        </p:spPr>
        <p:txBody>
          <a:bodyPr wrap="square" rtlCol="0">
            <a:spAutoFit/>
          </a:bodyPr>
          <a:lstStyle/>
          <a:p>
            <a:r>
              <a:rPr lang="en-US" sz="800" dirty="0"/>
              <a:t>Bronstein AM, </a:t>
            </a:r>
            <a:r>
              <a:rPr lang="en-US" sz="800" dirty="0" err="1"/>
              <a:t>Lempert</a:t>
            </a:r>
            <a:r>
              <a:rPr lang="en-US" sz="800" dirty="0"/>
              <a:t> T. Management of the patient with chronic dizziness. </a:t>
            </a:r>
            <a:r>
              <a:rPr lang="en-US" sz="800" dirty="0" err="1"/>
              <a:t>Restor</a:t>
            </a:r>
            <a:r>
              <a:rPr lang="en-US" sz="800" dirty="0"/>
              <a:t> </a:t>
            </a:r>
            <a:r>
              <a:rPr lang="en-US" sz="800" dirty="0" err="1"/>
              <a:t>Neurol</a:t>
            </a:r>
            <a:r>
              <a:rPr lang="en-US" sz="800" dirty="0"/>
              <a:t> </a:t>
            </a:r>
            <a:r>
              <a:rPr lang="en-US" sz="800" dirty="0" err="1"/>
              <a:t>Neurosci</a:t>
            </a:r>
            <a:r>
              <a:rPr lang="en-US" sz="800" dirty="0"/>
              <a:t>. 2010;28(1):83-90.</a:t>
            </a:r>
          </a:p>
          <a:p>
            <a:r>
              <a:rPr lang="en-US" sz="800" dirty="0"/>
              <a:t>Hilton MP, </a:t>
            </a:r>
            <a:r>
              <a:rPr lang="en-US" sz="800" dirty="0" err="1"/>
              <a:t>Pinder</a:t>
            </a:r>
            <a:r>
              <a:rPr lang="en-US" sz="800" dirty="0"/>
              <a:t> DK. The </a:t>
            </a:r>
            <a:r>
              <a:rPr lang="en-US" sz="800" dirty="0" err="1"/>
              <a:t>Epley</a:t>
            </a:r>
            <a:r>
              <a:rPr lang="en-US" sz="800" dirty="0"/>
              <a:t> (</a:t>
            </a:r>
            <a:r>
              <a:rPr lang="en-US" sz="800" dirty="0" err="1"/>
              <a:t>canalith</a:t>
            </a:r>
            <a:r>
              <a:rPr lang="en-US" sz="800" dirty="0"/>
              <a:t> repositioning) </a:t>
            </a:r>
            <a:r>
              <a:rPr lang="en-US" sz="800" dirty="0" err="1"/>
              <a:t>manoeuvre</a:t>
            </a:r>
            <a:r>
              <a:rPr lang="en-US" sz="800" dirty="0"/>
              <a:t> for benign paroxysmal positional vertigo. Cochrane Database </a:t>
            </a:r>
            <a:r>
              <a:rPr lang="en-US" sz="800" dirty="0" err="1"/>
              <a:t>Syst</a:t>
            </a:r>
            <a:r>
              <a:rPr lang="en-US" sz="800" dirty="0"/>
              <a:t> Rev. 2014(12):CD003162.</a:t>
            </a:r>
          </a:p>
        </p:txBody>
      </p:sp>
    </p:spTree>
    <p:extLst>
      <p:ext uri="{BB962C8B-B14F-4D97-AF65-F5344CB8AC3E}">
        <p14:creationId xmlns:p14="http://schemas.microsoft.com/office/powerpoint/2010/main" val="147512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800907"/>
            <a:ext cx="10766044" cy="1325563"/>
          </a:xfrm>
        </p:spPr>
        <p:txBody>
          <a:bodyPr/>
          <a:lstStyle/>
          <a:p>
            <a:r>
              <a:rPr lang="en-US" dirty="0" err="1">
                <a:solidFill>
                  <a:srgbClr val="009CB4"/>
                </a:solidFill>
              </a:rPr>
              <a:t>Kennistoets</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711199" y="1868192"/>
            <a:ext cx="10766044" cy="3751308"/>
          </a:xfrm>
        </p:spPr>
        <p:txBody>
          <a:bodyPr/>
          <a:lstStyle/>
          <a:p>
            <a:r>
              <a:rPr lang="nl-NL" sz="2000" b="1" dirty="0"/>
              <a:t>Casus</a:t>
            </a:r>
          </a:p>
          <a:p>
            <a:r>
              <a:rPr lang="nl-NL" sz="2000" dirty="0"/>
              <a:t>Mevrouw Otten, 73 jaar oud, komt bij u op het spreekuur.  Zij vertelt dat ze al twee maanden lang last heeft van draaierigheid. </a:t>
            </a:r>
          </a:p>
          <a:p>
            <a:r>
              <a:rPr lang="nl-NL" sz="2000" dirty="0"/>
              <a:t>Aan het begin werd ze draaierig elke keer dat ze zich omdraaide in bed. Zo een aanval duurde dan hooguit een minuut. Ze had ongeveer een week last van deze aanvallen van draaierigheid. Hierna waren de klachten vanzelf voorbij gegaan. </a:t>
            </a:r>
          </a:p>
          <a:p>
            <a:r>
              <a:rPr lang="nl-NL" sz="2000" dirty="0"/>
              <a:t>Ze was echter bang om weer duizelig te worden en heeft veel bedrust gehouden. Een aantal dagen later kreeg ze weer last van de draaierigheid bij het omdraaien in bed. Dit heeft sindsdien aangehouden. </a:t>
            </a:r>
          </a:p>
          <a:p>
            <a:r>
              <a:rPr lang="nl-NL" sz="2000" dirty="0"/>
              <a:t>Naast het draaierige gevoel heeft ze vaak ook het gevoel alsof ze een paar borreltjes teveel op heeft, ondanks dat ze geen alcohol drinkt. </a:t>
            </a: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136106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711199" y="1868192"/>
            <a:ext cx="10766044" cy="3751308"/>
          </a:xfrm>
        </p:spPr>
        <p:txBody>
          <a:bodyPr/>
          <a:lstStyle/>
          <a:p>
            <a:r>
              <a:rPr lang="nl-NL" sz="2000" b="1" dirty="0"/>
              <a:t>Casus</a:t>
            </a:r>
          </a:p>
          <a:p>
            <a:r>
              <a:rPr lang="nl-NL" sz="2000" dirty="0"/>
              <a:t>Mevrouw Otten, 73 jaar oud, komt bij u op het spreekuur.  Zij vertelt dat ze al </a:t>
            </a:r>
            <a:r>
              <a:rPr lang="nl-NL" sz="2000" dirty="0">
                <a:solidFill>
                  <a:srgbClr val="F6AB6D"/>
                </a:solidFill>
              </a:rPr>
              <a:t>twee maanden lang</a:t>
            </a:r>
            <a:r>
              <a:rPr lang="nl-NL" sz="2000" dirty="0"/>
              <a:t> last heeft van </a:t>
            </a:r>
            <a:r>
              <a:rPr lang="nl-NL" sz="2000" dirty="0">
                <a:solidFill>
                  <a:srgbClr val="F6AB6D"/>
                </a:solidFill>
              </a:rPr>
              <a:t>draaierigheid</a:t>
            </a:r>
            <a:r>
              <a:rPr lang="nl-NL" sz="2000" dirty="0"/>
              <a:t>. </a:t>
            </a:r>
          </a:p>
          <a:p>
            <a:r>
              <a:rPr lang="nl-NL" sz="2000" dirty="0"/>
              <a:t>Aan het begin werd ze draaierig </a:t>
            </a:r>
            <a:r>
              <a:rPr lang="nl-NL" sz="2000" dirty="0">
                <a:solidFill>
                  <a:srgbClr val="F6AB6D"/>
                </a:solidFill>
              </a:rPr>
              <a:t>elke keer dat ze zich omdraaide </a:t>
            </a:r>
            <a:r>
              <a:rPr lang="nl-NL" sz="2000" dirty="0"/>
              <a:t>in bed. Zo een aanval duurde dan </a:t>
            </a:r>
            <a:r>
              <a:rPr lang="nl-NL" sz="2000" dirty="0">
                <a:solidFill>
                  <a:srgbClr val="F6AB6D"/>
                </a:solidFill>
              </a:rPr>
              <a:t>hooguit een minuut</a:t>
            </a:r>
            <a:r>
              <a:rPr lang="nl-NL" sz="2000" dirty="0"/>
              <a:t>. Ze had ongeveer een week last van deze aanvallen van draaierigheid. Hierna waren de klachten </a:t>
            </a:r>
            <a:r>
              <a:rPr lang="nl-NL" sz="2000" dirty="0">
                <a:solidFill>
                  <a:srgbClr val="F6AB6D"/>
                </a:solidFill>
              </a:rPr>
              <a:t>vanzelf voorbij gegaan</a:t>
            </a:r>
            <a:r>
              <a:rPr lang="nl-NL" sz="2000" dirty="0"/>
              <a:t>. </a:t>
            </a:r>
          </a:p>
          <a:p>
            <a:r>
              <a:rPr lang="nl-NL" sz="2000" dirty="0"/>
              <a:t>Ze was echter bang om weer duizelig te worden en heeft veel bedrust gehouden. Een aantal dagen later kreeg ze weer last van de draaierigheid bij het omdraaien in bed. Dit heeft sindsdien aangehouden. </a:t>
            </a:r>
          </a:p>
          <a:p>
            <a:r>
              <a:rPr lang="nl-NL" sz="2000" dirty="0"/>
              <a:t>Naast het draaierige gevoel heeft ze vaak ook het gevoel </a:t>
            </a:r>
            <a:r>
              <a:rPr lang="nl-NL" sz="2000" dirty="0">
                <a:solidFill>
                  <a:srgbClr val="F6AB6D"/>
                </a:solidFill>
              </a:rPr>
              <a:t>alsof ze een paar borreltjes teveel op heeft</a:t>
            </a:r>
            <a:r>
              <a:rPr lang="nl-NL" sz="2000" dirty="0"/>
              <a:t>, ondanks dat ze geen alcohol drinkt. </a:t>
            </a: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7" name="Titel 1">
            <a:extLst>
              <a:ext uri="{FF2B5EF4-FFF2-40B4-BE49-F238E27FC236}">
                <a16:creationId xmlns:a16="http://schemas.microsoft.com/office/drawing/2014/main" id="{0456E3C8-BED5-4D1C-92AE-3320B9322B8A}"/>
              </a:ext>
            </a:extLst>
          </p:cNvPr>
          <p:cNvSpPr txBox="1">
            <a:spLocks/>
          </p:cNvSpPr>
          <p:nvPr/>
        </p:nvSpPr>
        <p:spPr>
          <a:xfrm>
            <a:off x="711199" y="800907"/>
            <a:ext cx="1076604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5D639A"/>
                </a:solidFill>
                <a:latin typeface="+mj-lt"/>
                <a:ea typeface="+mj-ea"/>
                <a:cs typeface="+mj-cs"/>
              </a:defRPr>
            </a:lvl1pPr>
          </a:lstStyle>
          <a:p>
            <a:r>
              <a:rPr lang="en-US">
                <a:solidFill>
                  <a:srgbClr val="009CB4"/>
                </a:solidFill>
              </a:rPr>
              <a:t>Kennistoets</a:t>
            </a:r>
            <a:endParaRPr lang="en-US" dirty="0">
              <a:solidFill>
                <a:srgbClr val="009CB4"/>
              </a:solidFill>
            </a:endParaRPr>
          </a:p>
        </p:txBody>
      </p:sp>
    </p:spTree>
    <p:extLst>
      <p:ext uri="{BB962C8B-B14F-4D97-AF65-F5344CB8AC3E}">
        <p14:creationId xmlns:p14="http://schemas.microsoft.com/office/powerpoint/2010/main" val="224799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r>
              <a:rPr lang="nl-NL" b="1" dirty="0"/>
              <a:t>Casus</a:t>
            </a:r>
          </a:p>
          <a:p>
            <a:endParaRPr lang="nl-NL" b="1" dirty="0"/>
          </a:p>
          <a:p>
            <a:r>
              <a:rPr lang="nl-NL" b="1" dirty="0"/>
              <a:t>Vraag C1</a:t>
            </a:r>
            <a:r>
              <a:rPr lang="nl-NL" dirty="0"/>
              <a:t>. Wat staat bovenaan uw differentiaaldiagnose?</a:t>
            </a:r>
          </a:p>
          <a:p>
            <a:endParaRPr lang="nl-NL" dirty="0"/>
          </a:p>
          <a:p>
            <a:r>
              <a:rPr lang="nl-NL" dirty="0"/>
              <a:t> </a:t>
            </a: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205062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r>
              <a:rPr lang="nl-NL" b="1" dirty="0"/>
              <a:t>Casus</a:t>
            </a:r>
          </a:p>
          <a:p>
            <a:r>
              <a:rPr lang="nl-NL" dirty="0"/>
              <a:t>U onderzoekt haar en vindt geen aanwijzingen voor een neurologische oorzaak. Er is wel een positieve kiepproef (</a:t>
            </a:r>
            <a:r>
              <a:rPr lang="nl-NL" dirty="0" err="1"/>
              <a:t>Dix-Hallpike</a:t>
            </a:r>
            <a:r>
              <a:rPr lang="nl-NL" dirty="0"/>
              <a:t>). </a:t>
            </a:r>
          </a:p>
          <a:p>
            <a:endParaRPr lang="nl-NL" dirty="0"/>
          </a:p>
          <a:p>
            <a:r>
              <a:rPr lang="nl-NL" b="1" dirty="0"/>
              <a:t>Vraag C2</a:t>
            </a:r>
            <a:r>
              <a:rPr lang="nl-NL" dirty="0"/>
              <a:t>. Welk beleid zet u in?</a:t>
            </a:r>
          </a:p>
          <a:p>
            <a:endParaRPr lang="nl-NL" dirty="0"/>
          </a:p>
          <a:p>
            <a:r>
              <a:rPr lang="nl-NL" dirty="0"/>
              <a:t> </a:t>
            </a: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107634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r>
              <a:rPr lang="nl-NL" b="1" dirty="0"/>
              <a:t>Casus</a:t>
            </a:r>
          </a:p>
          <a:p>
            <a:r>
              <a:rPr lang="nl-NL" dirty="0"/>
              <a:t>Twee weken later komt mevrouw Otten weer op het spreekuur. De draaierigheid is minder geworden, maar blijft toch aanhouden: “Is er niet een pilletje tegen de duizeligheid?”.</a:t>
            </a:r>
          </a:p>
          <a:p>
            <a:endParaRPr lang="nl-NL" dirty="0"/>
          </a:p>
          <a:p>
            <a:r>
              <a:rPr lang="nl-NL" b="1" dirty="0"/>
              <a:t>Vraag C3</a:t>
            </a:r>
            <a:r>
              <a:rPr lang="nl-NL" dirty="0"/>
              <a:t>. Welke uitleg geeft u haar? </a:t>
            </a:r>
          </a:p>
          <a:p>
            <a:r>
              <a:rPr lang="nl-NL" dirty="0"/>
              <a:t> </a:t>
            </a: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270716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r>
              <a:rPr lang="en-US" dirty="0">
                <a:solidFill>
                  <a:srgbClr val="009CB4"/>
                </a:solidFill>
              </a:rPr>
              <a:t> - </a:t>
            </a:r>
            <a:r>
              <a:rPr lang="en-US" dirty="0" err="1">
                <a:solidFill>
                  <a:srgbClr val="009CB4"/>
                </a:solidFill>
              </a:rPr>
              <a:t>antwoorden</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r>
              <a:rPr lang="nl-NL" b="1" dirty="0"/>
              <a:t>Casus</a:t>
            </a:r>
          </a:p>
          <a:p>
            <a:endParaRPr lang="nl-NL" b="1" dirty="0"/>
          </a:p>
          <a:p>
            <a:r>
              <a:rPr lang="nl-NL" b="1" dirty="0"/>
              <a:t>Vraag C1</a:t>
            </a:r>
            <a:r>
              <a:rPr lang="nl-NL" dirty="0"/>
              <a:t>. Wat staat bovenaan uw differentiaaldiagnose?</a:t>
            </a:r>
          </a:p>
          <a:p>
            <a:endParaRPr lang="nl-NL" dirty="0"/>
          </a:p>
          <a:p>
            <a:r>
              <a:rPr lang="nl-NL" b="1" dirty="0"/>
              <a:t>Antwoord</a:t>
            </a:r>
            <a:r>
              <a:rPr lang="nl-NL" dirty="0"/>
              <a:t>: BPPD. </a:t>
            </a:r>
          </a:p>
          <a:p>
            <a:r>
              <a:rPr lang="nl-NL" dirty="0"/>
              <a:t>Gezien de klachten alleen uitgelokt worden bij het omdraaien in bed en de duizeligheid slechts seconden aanhoudt lijken de klachten het meest te passen bij BPPD. </a:t>
            </a:r>
          </a:p>
          <a:p>
            <a:endParaRPr lang="nl-NL" dirty="0"/>
          </a:p>
          <a:p>
            <a:endParaRPr lang="nl-NL" dirty="0"/>
          </a:p>
          <a:p>
            <a:r>
              <a:rPr lang="nl-NL" dirty="0"/>
              <a:t> </a:t>
            </a: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399322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711199" y="2425655"/>
            <a:ext cx="10766044" cy="3751308"/>
          </a:xfrm>
        </p:spPr>
        <p:txBody>
          <a:bodyPr/>
          <a:lstStyle/>
          <a:p>
            <a:r>
              <a:rPr lang="nl-NL" sz="2000" b="1" dirty="0"/>
              <a:t>Vraag C2</a:t>
            </a:r>
            <a:r>
              <a:rPr lang="nl-NL" sz="2000" dirty="0"/>
              <a:t>. Welk beleid zet u in?</a:t>
            </a:r>
          </a:p>
          <a:p>
            <a:endParaRPr lang="nl-NL" sz="2000" dirty="0"/>
          </a:p>
          <a:p>
            <a:r>
              <a:rPr lang="nl-NL" sz="2000" b="1" dirty="0"/>
              <a:t>Antwoord</a:t>
            </a:r>
            <a:r>
              <a:rPr lang="nl-NL" sz="2000" dirty="0"/>
              <a:t>: </a:t>
            </a:r>
            <a:r>
              <a:rPr lang="nl-NL" sz="2000" dirty="0" err="1"/>
              <a:t>Epley</a:t>
            </a:r>
            <a:r>
              <a:rPr lang="nl-NL" sz="2000" dirty="0"/>
              <a:t> manoeuvre, voorlichting over bewegen, vestibulaire revalidatie. </a:t>
            </a:r>
          </a:p>
          <a:p>
            <a:r>
              <a:rPr lang="nl-NL" sz="2000" dirty="0"/>
              <a:t>De diagnose BPPD wordt bevestigd door een positieve kiepproef. Het lijkt er echter op dat er een chronisch component bij is gekomen. </a:t>
            </a:r>
          </a:p>
          <a:p>
            <a:r>
              <a:rPr lang="nl-NL" sz="2000" dirty="0"/>
              <a:t>Bij BPPD is het in eerste instantie belangrijk om een </a:t>
            </a:r>
            <a:r>
              <a:rPr lang="nl-NL" sz="2000" dirty="0" err="1"/>
              <a:t>Epley</a:t>
            </a:r>
            <a:r>
              <a:rPr lang="nl-NL" sz="2000" dirty="0"/>
              <a:t> manoeuvre uit te voeren, voor </a:t>
            </a:r>
            <a:r>
              <a:rPr lang="nl-NL" sz="2000" dirty="0" err="1"/>
              <a:t>repositionering</a:t>
            </a:r>
            <a:r>
              <a:rPr lang="nl-NL" sz="2000" dirty="0"/>
              <a:t> van het gruis. In tweede instantie is het belangrijk mevrouw Otten uit te leggen dat ze juist in beweging moet blijven, dit stimuleert de vestibulaire compensatie. Dit laatste kan ook worden gestimuleerd door het inzetten van vestibulaire revalidatie. </a:t>
            </a:r>
          </a:p>
          <a:p>
            <a:endParaRPr lang="nl-NL" sz="2000" dirty="0"/>
          </a:p>
          <a:p>
            <a:r>
              <a:rPr lang="nl-NL" sz="2000" dirty="0"/>
              <a:t> </a:t>
            </a: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6" name="Titel 1">
            <a:extLst>
              <a:ext uri="{FF2B5EF4-FFF2-40B4-BE49-F238E27FC236}">
                <a16:creationId xmlns:a16="http://schemas.microsoft.com/office/drawing/2014/main" id="{0456E3C8-BED5-4D1C-92AE-3320B9322B8A}"/>
              </a:ext>
            </a:extLst>
          </p:cNvPr>
          <p:cNvSpPr>
            <a:spLocks noGrp="1"/>
          </p:cNvSpPr>
          <p:nvPr>
            <p:ph type="title"/>
          </p:nvPr>
        </p:nvSpPr>
        <p:spPr>
          <a:xfrm>
            <a:off x="673100" y="1100092"/>
            <a:ext cx="10766044" cy="1325563"/>
          </a:xfrm>
        </p:spPr>
        <p:txBody>
          <a:bodyPr/>
          <a:lstStyle/>
          <a:p>
            <a:r>
              <a:rPr lang="en-US" dirty="0" err="1">
                <a:solidFill>
                  <a:srgbClr val="009CB4"/>
                </a:solidFill>
              </a:rPr>
              <a:t>Kennistoets</a:t>
            </a:r>
            <a:r>
              <a:rPr lang="en-US" dirty="0">
                <a:solidFill>
                  <a:srgbClr val="009CB4"/>
                </a:solidFill>
              </a:rPr>
              <a:t> - </a:t>
            </a:r>
            <a:r>
              <a:rPr lang="en-US" dirty="0" err="1">
                <a:solidFill>
                  <a:srgbClr val="009CB4"/>
                </a:solidFill>
              </a:rPr>
              <a:t>antwoorden</a:t>
            </a:r>
            <a:endParaRPr lang="en-US" noProof="0" dirty="0">
              <a:solidFill>
                <a:srgbClr val="009CB4"/>
              </a:solidFill>
            </a:endParaRPr>
          </a:p>
        </p:txBody>
      </p:sp>
    </p:spTree>
    <p:extLst>
      <p:ext uri="{BB962C8B-B14F-4D97-AF65-F5344CB8AC3E}">
        <p14:creationId xmlns:p14="http://schemas.microsoft.com/office/powerpoint/2010/main" val="258417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812707"/>
            <a:ext cx="10766044" cy="1325563"/>
          </a:xfrm>
        </p:spPr>
        <p:txBody>
          <a:bodyPr/>
          <a:lstStyle/>
          <a:p>
            <a:r>
              <a:rPr lang="en-US" dirty="0" err="1">
                <a:solidFill>
                  <a:srgbClr val="009CB4"/>
                </a:solidFill>
              </a:rPr>
              <a:t>Kennistoets</a:t>
            </a:r>
            <a:r>
              <a:rPr lang="en-US" dirty="0">
                <a:solidFill>
                  <a:srgbClr val="009CB4"/>
                </a:solidFill>
              </a:rPr>
              <a:t> - </a:t>
            </a:r>
            <a:r>
              <a:rPr lang="en-US" dirty="0" err="1">
                <a:solidFill>
                  <a:srgbClr val="009CB4"/>
                </a:solidFill>
              </a:rPr>
              <a:t>antwoorden</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711199" y="1897639"/>
            <a:ext cx="10766044" cy="3751308"/>
          </a:xfrm>
        </p:spPr>
        <p:txBody>
          <a:bodyPr/>
          <a:lstStyle/>
          <a:p>
            <a:r>
              <a:rPr lang="nl-NL" sz="2000" b="1" dirty="0"/>
              <a:t>Vraag C3</a:t>
            </a:r>
            <a:r>
              <a:rPr lang="nl-NL" sz="2000" dirty="0"/>
              <a:t>. Welke uitleg geeft u haar?  </a:t>
            </a:r>
          </a:p>
          <a:p>
            <a:endParaRPr lang="nl-NL" sz="2000" dirty="0"/>
          </a:p>
          <a:p>
            <a:r>
              <a:rPr lang="nl-NL" sz="2000" b="1" dirty="0"/>
              <a:t>Antwoord</a:t>
            </a:r>
            <a:r>
              <a:rPr lang="nl-NL" sz="2000" dirty="0"/>
              <a:t>: er is op dit moment geen medicijn om de duizeligheid te verhelpen. Er zijn wel medicijnen die kunnen helpen tegen misselijkheid en braken.</a:t>
            </a:r>
          </a:p>
          <a:p>
            <a:endParaRPr lang="nl-NL" sz="2000" dirty="0"/>
          </a:p>
          <a:p>
            <a:r>
              <a:rPr lang="nl-NL" sz="2000" dirty="0"/>
              <a:t>Vertigomiddelen hebben geen plek in de behandeling van chronische duizeligheid. Er is onvoldoende wetenschappelijk bewijs voor de werking van deze middelen. Er zijn wel medicijnen die kunnen helpen tegen misselijkheid en braken. Hierbij is het belangrijk dat deze medicijnen niet langer dan drie dagen worden gebruikt. Langer gebruik kan het proces van vestibulaire compensatie namelijk in de weg zitten. Daarnaast is het vooral van belang in beweging te blijven. Vestibulaire revalidatie kan hierbij helpen. </a:t>
            </a:r>
          </a:p>
          <a:p>
            <a:r>
              <a:rPr lang="nl-NL" sz="2000" dirty="0"/>
              <a:t> </a:t>
            </a: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225457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812707"/>
            <a:ext cx="10766044" cy="1325563"/>
          </a:xfrm>
        </p:spPr>
        <p:txBody>
          <a:bodyPr/>
          <a:lstStyle/>
          <a:p>
            <a:r>
              <a:rPr lang="en-US" dirty="0" err="1">
                <a:solidFill>
                  <a:srgbClr val="009CB4"/>
                </a:solidFill>
              </a:rPr>
              <a:t>Kennistoets</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711199" y="1897639"/>
            <a:ext cx="10766044" cy="3751308"/>
          </a:xfrm>
        </p:spPr>
        <p:txBody>
          <a:bodyPr/>
          <a:lstStyle/>
          <a:p>
            <a:r>
              <a:rPr lang="nl-NL" sz="2000" b="1" dirty="0"/>
              <a:t>Stelling. </a:t>
            </a:r>
            <a:r>
              <a:rPr lang="nl-NL" sz="2000" dirty="0"/>
              <a:t>Ik schrijf geen </a:t>
            </a:r>
            <a:r>
              <a:rPr lang="nl-NL" sz="2000" dirty="0" err="1"/>
              <a:t>betahistine</a:t>
            </a:r>
            <a:r>
              <a:rPr lang="nl-NL" sz="2000" dirty="0"/>
              <a:t> voor bij duizeligheid.</a:t>
            </a:r>
          </a:p>
          <a:p>
            <a:endParaRPr lang="nl-NL" sz="2000" dirty="0"/>
          </a:p>
          <a:p>
            <a:r>
              <a:rPr lang="nl-NL" sz="2000" dirty="0"/>
              <a:t> Helemaal mee eens</a:t>
            </a:r>
          </a:p>
          <a:p>
            <a:r>
              <a:rPr lang="nl-NL" sz="2000" dirty="0"/>
              <a:t> Mee eens</a:t>
            </a:r>
          </a:p>
          <a:p>
            <a:r>
              <a:rPr lang="nl-NL" sz="2000" dirty="0"/>
              <a:t> Mee oneens</a:t>
            </a:r>
          </a:p>
          <a:p>
            <a:r>
              <a:rPr lang="nl-NL" sz="2000" dirty="0"/>
              <a:t> Helemaal mee oneens</a:t>
            </a:r>
          </a:p>
          <a:p>
            <a:r>
              <a:rPr lang="nl-NL" sz="2000" dirty="0"/>
              <a:t> </a:t>
            </a: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271638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995597"/>
            <a:ext cx="10766044" cy="1325563"/>
          </a:xfrm>
        </p:spPr>
        <p:txBody>
          <a:bodyPr/>
          <a:lstStyle/>
          <a:p>
            <a:r>
              <a:rPr lang="en-US" dirty="0" err="1">
                <a:solidFill>
                  <a:srgbClr val="009CB4"/>
                </a:solidFill>
              </a:rPr>
              <a:t>Achtergrond</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711199" y="2321160"/>
            <a:ext cx="10766044" cy="3751308"/>
          </a:xfrm>
        </p:spPr>
        <p:txBody>
          <a:bodyPr/>
          <a:lstStyle/>
          <a:p>
            <a:pPr marL="342900" indent="-342900">
              <a:buFont typeface="Arial" panose="020B0604020202020204" pitchFamily="34" charset="0"/>
              <a:buChar char="•"/>
            </a:pPr>
            <a:r>
              <a:rPr lang="nl-NL" dirty="0"/>
              <a:t>Duizeligheid komt vaak voor</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Chronische klachten</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Psychosociale &amp; financiële impact</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sym typeface="Wingdings" panose="05000000000000000000" pitchFamily="2" charset="2"/>
              </a:rPr>
              <a:t></a:t>
            </a:r>
            <a:r>
              <a:rPr lang="nl-NL" dirty="0"/>
              <a:t> Ineffectieve medicijnen</a:t>
            </a:r>
          </a:p>
          <a:p>
            <a:pPr marL="342900" indent="-342900">
              <a:buFont typeface="Arial" panose="020B0604020202020204" pitchFamily="34" charset="0"/>
              <a:buChar char="•"/>
            </a:pPr>
            <a:r>
              <a:rPr lang="nl-NL" dirty="0">
                <a:sym typeface="Wingdings" panose="05000000000000000000" pitchFamily="2" charset="2"/>
              </a:rPr>
              <a:t> </a:t>
            </a:r>
            <a:r>
              <a:rPr lang="nl-NL" dirty="0"/>
              <a:t>Effectieve oefentherapie vestibulaire revalidatie</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66620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673100" y="695943"/>
            <a:ext cx="10766044" cy="1325563"/>
          </a:xfrm>
        </p:spPr>
        <p:txBody>
          <a:bodyPr/>
          <a:lstStyle/>
          <a:p>
            <a:r>
              <a:rPr lang="en-US" dirty="0" err="1">
                <a:solidFill>
                  <a:srgbClr val="009CB4"/>
                </a:solidFill>
              </a:rPr>
              <a:t>Prescriptiecijfers</a:t>
            </a:r>
            <a:endParaRPr lang="en-US" noProof="0" dirty="0">
              <a:solidFill>
                <a:srgbClr val="009CB4"/>
              </a:solidFill>
            </a:endParaRP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6" name="Tijdelijke aanduiding voor inhoud 2"/>
          <p:cNvSpPr>
            <a:spLocks noGrp="1"/>
          </p:cNvSpPr>
          <p:nvPr>
            <p:ph idx="1"/>
          </p:nvPr>
        </p:nvSpPr>
        <p:spPr>
          <a:xfrm>
            <a:off x="711199" y="1786711"/>
            <a:ext cx="10515600" cy="469590"/>
          </a:xfrm>
        </p:spPr>
        <p:txBody>
          <a:bodyPr>
            <a:normAutofit fontScale="92500" lnSpcReduction="10000"/>
          </a:bodyPr>
          <a:lstStyle/>
          <a:p>
            <a:pPr marL="0" indent="0">
              <a:buNone/>
            </a:pPr>
            <a:r>
              <a:rPr lang="nl-NL" dirty="0"/>
              <a:t>Voorbeeldgrafiek 1. Aantal voorschriften </a:t>
            </a:r>
            <a:r>
              <a:rPr lang="nl-NL" dirty="0" err="1"/>
              <a:t>betahistine</a:t>
            </a:r>
            <a:r>
              <a:rPr lang="nl-NL" dirty="0"/>
              <a:t> in jaartal X</a:t>
            </a:r>
          </a:p>
        </p:txBody>
      </p:sp>
      <p:graphicFrame>
        <p:nvGraphicFramePr>
          <p:cNvPr id="7" name="Grafiek 6"/>
          <p:cNvGraphicFramePr/>
          <p:nvPr>
            <p:extLst>
              <p:ext uri="{D42A27DB-BD31-4B8C-83A1-F6EECF244321}">
                <p14:modId xmlns:p14="http://schemas.microsoft.com/office/powerpoint/2010/main" val="1049236405"/>
              </p:ext>
            </p:extLst>
          </p:nvPr>
        </p:nvGraphicFramePr>
        <p:xfrm>
          <a:off x="711199" y="2256300"/>
          <a:ext cx="6192521" cy="38430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686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673100" y="695943"/>
            <a:ext cx="10766044" cy="1325563"/>
          </a:xfrm>
        </p:spPr>
        <p:txBody>
          <a:bodyPr/>
          <a:lstStyle/>
          <a:p>
            <a:r>
              <a:rPr lang="en-US" dirty="0" err="1">
                <a:solidFill>
                  <a:srgbClr val="009CB4"/>
                </a:solidFill>
              </a:rPr>
              <a:t>Prescriptiecijfers</a:t>
            </a:r>
            <a:endParaRPr lang="en-US" noProof="0" dirty="0">
              <a:solidFill>
                <a:srgbClr val="009CB4"/>
              </a:solidFill>
            </a:endParaRP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6" name="Tijdelijke aanduiding voor inhoud 2"/>
          <p:cNvSpPr>
            <a:spLocks noGrp="1"/>
          </p:cNvSpPr>
          <p:nvPr>
            <p:ph idx="1"/>
          </p:nvPr>
        </p:nvSpPr>
        <p:spPr>
          <a:xfrm>
            <a:off x="711199" y="1786711"/>
            <a:ext cx="10515600" cy="469590"/>
          </a:xfrm>
        </p:spPr>
        <p:txBody>
          <a:bodyPr>
            <a:normAutofit fontScale="92500" lnSpcReduction="10000"/>
          </a:bodyPr>
          <a:lstStyle/>
          <a:p>
            <a:pPr marL="0" indent="0">
              <a:buNone/>
            </a:pPr>
            <a:r>
              <a:rPr lang="nl-NL" dirty="0"/>
              <a:t>Voorbeeldgrafiek 2. Aantal voorschriften </a:t>
            </a:r>
            <a:r>
              <a:rPr lang="nl-NL" dirty="0" err="1"/>
              <a:t>cinnarizine</a:t>
            </a:r>
            <a:r>
              <a:rPr lang="nl-NL" dirty="0"/>
              <a:t> in jaartal X</a:t>
            </a:r>
          </a:p>
        </p:txBody>
      </p:sp>
      <p:graphicFrame>
        <p:nvGraphicFramePr>
          <p:cNvPr id="9" name="Grafiek 8"/>
          <p:cNvGraphicFramePr/>
          <p:nvPr>
            <p:extLst>
              <p:ext uri="{D42A27DB-BD31-4B8C-83A1-F6EECF244321}">
                <p14:modId xmlns:p14="http://schemas.microsoft.com/office/powerpoint/2010/main" val="2000751008"/>
              </p:ext>
            </p:extLst>
          </p:nvPr>
        </p:nvGraphicFramePr>
        <p:xfrm>
          <a:off x="711198" y="2256300"/>
          <a:ext cx="6162041" cy="38430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652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673100" y="695943"/>
            <a:ext cx="10766044" cy="1325563"/>
          </a:xfrm>
        </p:spPr>
        <p:txBody>
          <a:bodyPr/>
          <a:lstStyle/>
          <a:p>
            <a:r>
              <a:rPr lang="en-US" dirty="0">
                <a:solidFill>
                  <a:srgbClr val="009CB4"/>
                </a:solidFill>
              </a:rPr>
              <a:t>OPTIONEEL: </a:t>
            </a:r>
            <a:r>
              <a:rPr lang="en-US" dirty="0" err="1">
                <a:solidFill>
                  <a:srgbClr val="009CB4"/>
                </a:solidFill>
              </a:rPr>
              <a:t>Prescriptiecijfers</a:t>
            </a:r>
            <a:endParaRPr lang="en-US" noProof="0" dirty="0">
              <a:solidFill>
                <a:srgbClr val="009CB4"/>
              </a:solidFill>
            </a:endParaRP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6" name="Tijdelijke aanduiding voor inhoud 2"/>
          <p:cNvSpPr>
            <a:spLocks noGrp="1"/>
          </p:cNvSpPr>
          <p:nvPr>
            <p:ph idx="1"/>
          </p:nvPr>
        </p:nvSpPr>
        <p:spPr>
          <a:xfrm>
            <a:off x="711199" y="1786711"/>
            <a:ext cx="10515600" cy="469590"/>
          </a:xfrm>
        </p:spPr>
        <p:txBody>
          <a:bodyPr>
            <a:normAutofit fontScale="77500" lnSpcReduction="20000"/>
          </a:bodyPr>
          <a:lstStyle/>
          <a:p>
            <a:pPr marL="0" indent="0">
              <a:buNone/>
            </a:pPr>
            <a:r>
              <a:rPr lang="nl-NL" dirty="0"/>
              <a:t>Voorbeeldgrafiek 3. Aantal voorschriften </a:t>
            </a:r>
            <a:r>
              <a:rPr lang="nl-NL" dirty="0" err="1"/>
              <a:t>flunarizine</a:t>
            </a:r>
            <a:r>
              <a:rPr lang="nl-NL" dirty="0"/>
              <a:t> en overige vertigomiddelen in jaartal X</a:t>
            </a:r>
          </a:p>
        </p:txBody>
      </p:sp>
      <p:graphicFrame>
        <p:nvGraphicFramePr>
          <p:cNvPr id="7" name="Grafiek 6"/>
          <p:cNvGraphicFramePr/>
          <p:nvPr>
            <p:extLst>
              <p:ext uri="{D42A27DB-BD31-4B8C-83A1-F6EECF244321}">
                <p14:modId xmlns:p14="http://schemas.microsoft.com/office/powerpoint/2010/main" val="2057883090"/>
              </p:ext>
            </p:extLst>
          </p:nvPr>
        </p:nvGraphicFramePr>
        <p:xfrm>
          <a:off x="711198" y="2256300"/>
          <a:ext cx="6390641" cy="38430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7184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673100" y="695943"/>
            <a:ext cx="10766044" cy="1325563"/>
          </a:xfrm>
        </p:spPr>
        <p:txBody>
          <a:bodyPr/>
          <a:lstStyle/>
          <a:p>
            <a:r>
              <a:rPr lang="en-US" dirty="0" err="1">
                <a:solidFill>
                  <a:srgbClr val="009CB4"/>
                </a:solidFill>
              </a:rPr>
              <a:t>Prescriptiecijfers</a:t>
            </a:r>
            <a:endParaRPr lang="en-US" noProof="0" dirty="0">
              <a:solidFill>
                <a:srgbClr val="009CB4"/>
              </a:solidFill>
            </a:endParaRP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6" name="Tijdelijke aanduiding voor inhoud 2"/>
          <p:cNvSpPr>
            <a:spLocks noGrp="1"/>
          </p:cNvSpPr>
          <p:nvPr>
            <p:ph idx="1"/>
          </p:nvPr>
        </p:nvSpPr>
        <p:spPr>
          <a:xfrm>
            <a:off x="711199" y="1786711"/>
            <a:ext cx="10515600" cy="469590"/>
          </a:xfrm>
        </p:spPr>
        <p:txBody>
          <a:bodyPr>
            <a:normAutofit fontScale="92500" lnSpcReduction="10000"/>
          </a:bodyPr>
          <a:lstStyle/>
          <a:p>
            <a:r>
              <a:rPr lang="nl-NL" dirty="0"/>
              <a:t>Voorbeeldgrafiek 4. Aantal voorschriften per vertigomiddel in jaartal X</a:t>
            </a:r>
          </a:p>
        </p:txBody>
      </p:sp>
      <p:graphicFrame>
        <p:nvGraphicFramePr>
          <p:cNvPr id="8" name="Grafiek 7"/>
          <p:cNvGraphicFramePr/>
          <p:nvPr>
            <p:extLst>
              <p:ext uri="{D42A27DB-BD31-4B8C-83A1-F6EECF244321}">
                <p14:modId xmlns:p14="http://schemas.microsoft.com/office/powerpoint/2010/main" val="646863734"/>
              </p:ext>
            </p:extLst>
          </p:nvPr>
        </p:nvGraphicFramePr>
        <p:xfrm>
          <a:off x="711198" y="2256300"/>
          <a:ext cx="6009641" cy="38430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319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673100" y="695943"/>
            <a:ext cx="10766044" cy="1325563"/>
          </a:xfrm>
        </p:spPr>
        <p:txBody>
          <a:bodyPr/>
          <a:lstStyle/>
          <a:p>
            <a:r>
              <a:rPr lang="en-US" dirty="0">
                <a:solidFill>
                  <a:srgbClr val="009CB4"/>
                </a:solidFill>
              </a:rPr>
              <a:t>OPTIONEEL: </a:t>
            </a:r>
            <a:r>
              <a:rPr lang="en-US" dirty="0" err="1">
                <a:solidFill>
                  <a:srgbClr val="009CB4"/>
                </a:solidFill>
              </a:rPr>
              <a:t>Prescriptiecijfers</a:t>
            </a:r>
            <a:endParaRPr lang="en-US" noProof="0" dirty="0">
              <a:solidFill>
                <a:srgbClr val="009CB4"/>
              </a:solidFill>
            </a:endParaRP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6" name="Tijdelijke aanduiding voor inhoud 2"/>
          <p:cNvSpPr>
            <a:spLocks noGrp="1"/>
          </p:cNvSpPr>
          <p:nvPr>
            <p:ph idx="1"/>
          </p:nvPr>
        </p:nvSpPr>
        <p:spPr>
          <a:xfrm>
            <a:off x="711199" y="1786711"/>
            <a:ext cx="10515600" cy="469590"/>
          </a:xfrm>
        </p:spPr>
        <p:txBody>
          <a:bodyPr>
            <a:normAutofit fontScale="92500" lnSpcReduction="10000"/>
          </a:bodyPr>
          <a:lstStyle/>
          <a:p>
            <a:r>
              <a:rPr lang="nl-NL" dirty="0"/>
              <a:t>Voorbeeldgrafiek 5. Soorten vertigomiddelen voorgeschreven in jaartal X</a:t>
            </a:r>
          </a:p>
        </p:txBody>
      </p:sp>
      <p:graphicFrame>
        <p:nvGraphicFramePr>
          <p:cNvPr id="9" name="Grafiek 8"/>
          <p:cNvGraphicFramePr/>
          <p:nvPr>
            <p:extLst>
              <p:ext uri="{D42A27DB-BD31-4B8C-83A1-F6EECF244321}">
                <p14:modId xmlns:p14="http://schemas.microsoft.com/office/powerpoint/2010/main" val="3767479038"/>
              </p:ext>
            </p:extLst>
          </p:nvPr>
        </p:nvGraphicFramePr>
        <p:xfrm>
          <a:off x="711198" y="2256300"/>
          <a:ext cx="6360161" cy="38430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7492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527800"/>
            <a:ext cx="10766044" cy="1325563"/>
          </a:xfrm>
        </p:spPr>
        <p:txBody>
          <a:bodyPr/>
          <a:lstStyle/>
          <a:p>
            <a:r>
              <a:rPr lang="en-US" dirty="0" err="1">
                <a:solidFill>
                  <a:srgbClr val="009CB4"/>
                </a:solidFill>
              </a:rPr>
              <a:t>Nieuwe</a:t>
            </a:r>
            <a:r>
              <a:rPr lang="en-US" dirty="0">
                <a:solidFill>
                  <a:srgbClr val="009CB4"/>
                </a:solidFill>
              </a:rPr>
              <a:t> </a:t>
            </a:r>
            <a:r>
              <a:rPr lang="en-US" dirty="0" err="1">
                <a:solidFill>
                  <a:srgbClr val="009CB4"/>
                </a:solidFill>
              </a:rPr>
              <a:t>behandeling</a:t>
            </a:r>
            <a:r>
              <a:rPr lang="en-US" dirty="0">
                <a:solidFill>
                  <a:srgbClr val="009CB4"/>
                </a:solidFill>
              </a:rPr>
              <a:t>!</a:t>
            </a:r>
            <a:endParaRPr lang="en-US" noProof="0" dirty="0">
              <a:solidFill>
                <a:srgbClr val="009CB4"/>
              </a:solidFill>
            </a:endParaRP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10" name="Tijdelijke aanduiding voor inhoud 2"/>
          <p:cNvSpPr>
            <a:spLocks noGrp="1"/>
          </p:cNvSpPr>
          <p:nvPr>
            <p:ph idx="1"/>
          </p:nvPr>
        </p:nvSpPr>
        <p:spPr>
          <a:xfrm>
            <a:off x="3851560" y="1648576"/>
            <a:ext cx="7376160" cy="409575"/>
          </a:xfrm>
        </p:spPr>
        <p:txBody>
          <a:bodyPr>
            <a:noAutofit/>
          </a:bodyPr>
          <a:lstStyle/>
          <a:p>
            <a:pPr marL="0" indent="0">
              <a:buNone/>
            </a:pPr>
            <a:r>
              <a:rPr lang="nl-NL" sz="2200" b="1" dirty="0"/>
              <a:t>Vertigo Training </a:t>
            </a:r>
            <a:r>
              <a:rPr lang="nl-NL" sz="2200" dirty="0"/>
              <a:t>(</a:t>
            </a:r>
            <a:r>
              <a:rPr lang="nl-NL" sz="2200" dirty="0">
                <a:hlinkClick r:id="rId2"/>
              </a:rPr>
              <a:t>www.vertigotraining.nl</a:t>
            </a:r>
            <a:r>
              <a:rPr lang="nl-NL" sz="2200" dirty="0"/>
              <a:t>) </a:t>
            </a:r>
          </a:p>
          <a:p>
            <a:r>
              <a:rPr lang="nl-NL" sz="2200" i="1" dirty="0"/>
              <a:t>Wat is het?</a:t>
            </a:r>
            <a:br>
              <a:rPr lang="nl-NL" sz="2200" i="1" dirty="0"/>
            </a:br>
            <a:r>
              <a:rPr lang="nl-NL" sz="2200" dirty="0"/>
              <a:t>- Een gratis, online zelfhulpmethode</a:t>
            </a:r>
            <a:br>
              <a:rPr lang="nl-NL" sz="2200" dirty="0"/>
            </a:br>
            <a:r>
              <a:rPr lang="nl-NL" sz="2200" dirty="0"/>
              <a:t>- Bevat oefeningen in de vorm van oog-, hoofd- en lichaamsbewegingen die mensen ook in het dagelijks leven maken</a:t>
            </a:r>
          </a:p>
          <a:p>
            <a:r>
              <a:rPr lang="nl-NL" sz="2200" dirty="0"/>
              <a:t>- Oefeningen behoren tot vestibulaire revalidatie</a:t>
            </a:r>
            <a:br>
              <a:rPr lang="nl-NL" sz="2200" dirty="0"/>
            </a:br>
            <a:r>
              <a:rPr lang="nl-NL" sz="2200" dirty="0"/>
              <a:t>- Vormt een persoonlijk oefenschema voor 6 weken, waarbij patiënten 2 keer per dag gedurende 10 minuten de oefeningen uitvoeren </a:t>
            </a:r>
          </a:p>
          <a:p>
            <a:pPr marL="0" indent="0">
              <a:buNone/>
            </a:pPr>
            <a:endParaRPr lang="nl-NL" sz="2200" dirty="0"/>
          </a:p>
        </p:txBody>
      </p:sp>
      <p:pic>
        <p:nvPicPr>
          <p:cNvPr id="8" name="Afbeelding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6754" y="1648576"/>
            <a:ext cx="2449251" cy="4353909"/>
          </a:xfrm>
          <a:prstGeom prst="rect">
            <a:avLst/>
          </a:prstGeom>
        </p:spPr>
      </p:pic>
    </p:spTree>
    <p:extLst>
      <p:ext uri="{BB962C8B-B14F-4D97-AF65-F5344CB8AC3E}">
        <p14:creationId xmlns:p14="http://schemas.microsoft.com/office/powerpoint/2010/main" val="309921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527800"/>
            <a:ext cx="10766044" cy="1325563"/>
          </a:xfrm>
        </p:spPr>
        <p:txBody>
          <a:bodyPr/>
          <a:lstStyle/>
          <a:p>
            <a:r>
              <a:rPr lang="en-US" dirty="0" err="1">
                <a:solidFill>
                  <a:srgbClr val="009CB4"/>
                </a:solidFill>
              </a:rPr>
              <a:t>Nieuwe</a:t>
            </a:r>
            <a:r>
              <a:rPr lang="en-US" dirty="0">
                <a:solidFill>
                  <a:srgbClr val="009CB4"/>
                </a:solidFill>
              </a:rPr>
              <a:t> </a:t>
            </a:r>
            <a:r>
              <a:rPr lang="en-US" dirty="0" err="1">
                <a:solidFill>
                  <a:srgbClr val="009CB4"/>
                </a:solidFill>
              </a:rPr>
              <a:t>behandeling</a:t>
            </a:r>
            <a:r>
              <a:rPr lang="en-US" dirty="0">
                <a:solidFill>
                  <a:srgbClr val="009CB4"/>
                </a:solidFill>
              </a:rPr>
              <a:t>!</a:t>
            </a:r>
            <a:endParaRPr lang="en-US" noProof="0" dirty="0">
              <a:solidFill>
                <a:srgbClr val="009CB4"/>
              </a:solidFill>
            </a:endParaRP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10" name="Tijdelijke aanduiding voor inhoud 2"/>
          <p:cNvSpPr>
            <a:spLocks noGrp="1"/>
          </p:cNvSpPr>
          <p:nvPr>
            <p:ph idx="1"/>
          </p:nvPr>
        </p:nvSpPr>
        <p:spPr>
          <a:xfrm>
            <a:off x="3851560" y="1648576"/>
            <a:ext cx="7376160" cy="409575"/>
          </a:xfrm>
        </p:spPr>
        <p:txBody>
          <a:bodyPr>
            <a:noAutofit/>
          </a:bodyPr>
          <a:lstStyle/>
          <a:p>
            <a:pPr marL="0" indent="0">
              <a:buNone/>
            </a:pPr>
            <a:r>
              <a:rPr lang="nl-NL" sz="2200" b="1" dirty="0"/>
              <a:t>Vertigo Training </a:t>
            </a:r>
            <a:r>
              <a:rPr lang="nl-NL" sz="2200" dirty="0"/>
              <a:t>(</a:t>
            </a:r>
            <a:r>
              <a:rPr lang="nl-NL" sz="2200" dirty="0">
                <a:hlinkClick r:id="rId2"/>
              </a:rPr>
              <a:t>www.vertigotraining.nl</a:t>
            </a:r>
            <a:r>
              <a:rPr lang="nl-NL" sz="2200" dirty="0"/>
              <a:t>) </a:t>
            </a:r>
          </a:p>
          <a:p>
            <a:r>
              <a:rPr lang="nl-NL" sz="2200" i="1" dirty="0"/>
              <a:t>Voor wie is het?</a:t>
            </a:r>
            <a:br>
              <a:rPr lang="nl-NL" sz="2200" i="1" dirty="0"/>
            </a:br>
            <a:r>
              <a:rPr lang="nl-NL" sz="2200" dirty="0"/>
              <a:t>- Patiënten met chronische duizeligheid (&gt;1 maand last)</a:t>
            </a:r>
          </a:p>
          <a:p>
            <a:r>
              <a:rPr lang="nl-NL" sz="2200" dirty="0"/>
              <a:t>- Klachten moeten uitgelokt worden, of erger worden, door oog- en/of hoofdbewegingen</a:t>
            </a:r>
          </a:p>
          <a:p>
            <a:r>
              <a:rPr lang="nl-NL" sz="2200" dirty="0"/>
              <a:t>- Kan o.a. helpen bij: BPPD met restklachten, neuritis vestibularis (met aanhoudende klachten), chronische klachten bij Ménière</a:t>
            </a:r>
          </a:p>
          <a:p>
            <a:pPr marL="0" indent="0">
              <a:buNone/>
            </a:pPr>
            <a:endParaRPr lang="nl-NL" sz="2200" dirty="0"/>
          </a:p>
        </p:txBody>
      </p:sp>
      <p:pic>
        <p:nvPicPr>
          <p:cNvPr id="6" name="Afbeelding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6754" y="1648576"/>
            <a:ext cx="2449251" cy="4353909"/>
          </a:xfrm>
          <a:prstGeom prst="rect">
            <a:avLst/>
          </a:prstGeom>
        </p:spPr>
      </p:pic>
    </p:spTree>
    <p:extLst>
      <p:ext uri="{BB962C8B-B14F-4D97-AF65-F5344CB8AC3E}">
        <p14:creationId xmlns:p14="http://schemas.microsoft.com/office/powerpoint/2010/main" val="383719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527800"/>
            <a:ext cx="10766044" cy="1325563"/>
          </a:xfrm>
        </p:spPr>
        <p:txBody>
          <a:bodyPr/>
          <a:lstStyle/>
          <a:p>
            <a:r>
              <a:rPr lang="en-US" dirty="0" err="1">
                <a:solidFill>
                  <a:srgbClr val="009CB4"/>
                </a:solidFill>
              </a:rPr>
              <a:t>Nieuwe</a:t>
            </a:r>
            <a:r>
              <a:rPr lang="en-US" dirty="0">
                <a:solidFill>
                  <a:srgbClr val="009CB4"/>
                </a:solidFill>
              </a:rPr>
              <a:t> </a:t>
            </a:r>
            <a:r>
              <a:rPr lang="en-US" dirty="0" err="1">
                <a:solidFill>
                  <a:srgbClr val="009CB4"/>
                </a:solidFill>
              </a:rPr>
              <a:t>behandeling</a:t>
            </a:r>
            <a:r>
              <a:rPr lang="en-US" dirty="0">
                <a:solidFill>
                  <a:srgbClr val="009CB4"/>
                </a:solidFill>
              </a:rPr>
              <a:t>!</a:t>
            </a:r>
            <a:endParaRPr lang="en-US" noProof="0" dirty="0">
              <a:solidFill>
                <a:srgbClr val="009CB4"/>
              </a:solidFill>
            </a:endParaRP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10" name="Tijdelijke aanduiding voor inhoud 2"/>
          <p:cNvSpPr>
            <a:spLocks noGrp="1"/>
          </p:cNvSpPr>
          <p:nvPr>
            <p:ph idx="1"/>
          </p:nvPr>
        </p:nvSpPr>
        <p:spPr>
          <a:xfrm>
            <a:off x="3851560" y="1648576"/>
            <a:ext cx="7376160" cy="409575"/>
          </a:xfrm>
        </p:spPr>
        <p:txBody>
          <a:bodyPr>
            <a:noAutofit/>
          </a:bodyPr>
          <a:lstStyle/>
          <a:p>
            <a:pPr marL="0" indent="0">
              <a:buNone/>
            </a:pPr>
            <a:r>
              <a:rPr lang="nl-NL" sz="2200" b="1" dirty="0"/>
              <a:t>Vertigo Training </a:t>
            </a:r>
            <a:r>
              <a:rPr lang="nl-NL" sz="2200" dirty="0"/>
              <a:t>(</a:t>
            </a:r>
            <a:r>
              <a:rPr lang="nl-NL" sz="2200" dirty="0">
                <a:hlinkClick r:id="rId2"/>
              </a:rPr>
              <a:t>www.vertigotraining.nl</a:t>
            </a:r>
            <a:r>
              <a:rPr lang="nl-NL" sz="2200" dirty="0"/>
              <a:t>) </a:t>
            </a:r>
          </a:p>
          <a:p>
            <a:r>
              <a:rPr lang="nl-NL" sz="2200" i="1" dirty="0"/>
              <a:t>Hoe werkt het?</a:t>
            </a:r>
            <a:br>
              <a:rPr lang="nl-NL" sz="2200" i="1" dirty="0"/>
            </a:br>
            <a:r>
              <a:rPr lang="nl-NL" sz="2200" i="1" dirty="0"/>
              <a:t>- </a:t>
            </a:r>
            <a:r>
              <a:rPr lang="nl-NL" sz="2200" dirty="0"/>
              <a:t>De oefeningen verminderen klachten van duizeligheid, doordat het evenwichtssysteem om leert gaan met de nieuwe signalen die het krijgt door de vestibulaire schade</a:t>
            </a:r>
          </a:p>
          <a:p>
            <a:r>
              <a:rPr lang="nl-NL" sz="2200" dirty="0"/>
              <a:t>- Bij deze behandeling kan ook een vorm van blootstellingstherapie plaatsvinden, waardoor angstklachten afnemen</a:t>
            </a:r>
          </a:p>
        </p:txBody>
      </p:sp>
      <p:pic>
        <p:nvPicPr>
          <p:cNvPr id="6" name="Afbeelding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6754" y="1648576"/>
            <a:ext cx="2449251" cy="4353909"/>
          </a:xfrm>
          <a:prstGeom prst="rect">
            <a:avLst/>
          </a:prstGeom>
        </p:spPr>
      </p:pic>
    </p:spTree>
    <p:extLst>
      <p:ext uri="{BB962C8B-B14F-4D97-AF65-F5344CB8AC3E}">
        <p14:creationId xmlns:p14="http://schemas.microsoft.com/office/powerpoint/2010/main" val="104430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527800"/>
            <a:ext cx="10766044" cy="1325563"/>
          </a:xfrm>
        </p:spPr>
        <p:txBody>
          <a:bodyPr/>
          <a:lstStyle/>
          <a:p>
            <a:r>
              <a:rPr lang="en-US" dirty="0" err="1">
                <a:solidFill>
                  <a:srgbClr val="009CB4"/>
                </a:solidFill>
              </a:rPr>
              <a:t>Nieuwe</a:t>
            </a:r>
            <a:r>
              <a:rPr lang="en-US" dirty="0">
                <a:solidFill>
                  <a:srgbClr val="009CB4"/>
                </a:solidFill>
              </a:rPr>
              <a:t> </a:t>
            </a:r>
            <a:r>
              <a:rPr lang="en-US" dirty="0" err="1">
                <a:solidFill>
                  <a:srgbClr val="009CB4"/>
                </a:solidFill>
              </a:rPr>
              <a:t>behandeling</a:t>
            </a:r>
            <a:r>
              <a:rPr lang="en-US" dirty="0">
                <a:solidFill>
                  <a:srgbClr val="009CB4"/>
                </a:solidFill>
              </a:rPr>
              <a:t>!</a:t>
            </a:r>
            <a:endParaRPr lang="en-US" noProof="0" dirty="0">
              <a:solidFill>
                <a:srgbClr val="009CB4"/>
              </a:solidFill>
            </a:endParaRP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10" name="Tijdelijke aanduiding voor inhoud 2"/>
          <p:cNvSpPr>
            <a:spLocks noGrp="1"/>
          </p:cNvSpPr>
          <p:nvPr>
            <p:ph idx="1"/>
          </p:nvPr>
        </p:nvSpPr>
        <p:spPr>
          <a:xfrm>
            <a:off x="3851560" y="1648576"/>
            <a:ext cx="7376160" cy="409575"/>
          </a:xfrm>
        </p:spPr>
        <p:txBody>
          <a:bodyPr>
            <a:noAutofit/>
          </a:bodyPr>
          <a:lstStyle/>
          <a:p>
            <a:pPr marL="0" indent="0">
              <a:buNone/>
            </a:pPr>
            <a:r>
              <a:rPr lang="nl-NL" sz="2200" b="1" dirty="0"/>
              <a:t>Vertigo Training </a:t>
            </a:r>
            <a:r>
              <a:rPr lang="nl-NL" sz="2200" dirty="0"/>
              <a:t>(</a:t>
            </a:r>
            <a:r>
              <a:rPr lang="nl-NL" sz="2200" dirty="0">
                <a:hlinkClick r:id="rId2"/>
              </a:rPr>
              <a:t>www.vertigotraining.nl</a:t>
            </a:r>
            <a:r>
              <a:rPr lang="nl-NL" sz="2200" dirty="0"/>
              <a:t>) </a:t>
            </a:r>
          </a:p>
          <a:p>
            <a:r>
              <a:rPr lang="nl-NL" sz="2200" i="1" dirty="0"/>
              <a:t>Wat als mijn patiënt de oefeningen niet zelf kan uitvoeren?</a:t>
            </a:r>
            <a:br>
              <a:rPr lang="nl-NL" sz="2200" i="1" dirty="0"/>
            </a:br>
            <a:r>
              <a:rPr lang="nl-NL" sz="2200" i="1" dirty="0"/>
              <a:t>- </a:t>
            </a:r>
            <a:r>
              <a:rPr lang="nl-NL" sz="2200" dirty="0"/>
              <a:t>Geen zorgen: de behandeling kan onder begeleiding van een </a:t>
            </a:r>
            <a:r>
              <a:rPr lang="nl-NL" sz="2200" b="1" dirty="0"/>
              <a:t>fysiotherapeut</a:t>
            </a:r>
            <a:r>
              <a:rPr lang="nl-NL" sz="2200" dirty="0"/>
              <a:t> plaatsvinden</a:t>
            </a:r>
          </a:p>
          <a:p>
            <a:r>
              <a:rPr lang="nl-NL" sz="2200" dirty="0"/>
              <a:t>- Kijk op: </a:t>
            </a:r>
            <a:r>
              <a:rPr lang="nl-NL" sz="2200" dirty="0">
                <a:hlinkClick r:id="rId3"/>
              </a:rPr>
              <a:t>www.duizeligheidscentra.nl</a:t>
            </a:r>
            <a:r>
              <a:rPr lang="nl-NL" sz="2200" dirty="0"/>
              <a:t> voor fysiotherapeuten gespecialiseerd in duizeligheid</a:t>
            </a:r>
          </a:p>
          <a:p>
            <a:r>
              <a:rPr lang="nl-NL" sz="2200" dirty="0"/>
              <a:t>- Is uw patiënt niet digitaal vaardig genoeg voor de applicatie? Uw patiënt kan dan ook op Thuisarts.nl een versimpelde vorm van de oefeningen, inclusief uitleg, vinden</a:t>
            </a:r>
          </a:p>
        </p:txBody>
      </p:sp>
      <p:pic>
        <p:nvPicPr>
          <p:cNvPr id="6" name="Afbeelding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56754" y="1648576"/>
            <a:ext cx="2449251" cy="4353909"/>
          </a:xfrm>
          <a:prstGeom prst="rect">
            <a:avLst/>
          </a:prstGeom>
        </p:spPr>
      </p:pic>
    </p:spTree>
    <p:extLst>
      <p:ext uri="{BB962C8B-B14F-4D97-AF65-F5344CB8AC3E}">
        <p14:creationId xmlns:p14="http://schemas.microsoft.com/office/powerpoint/2010/main" val="138174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a:solidFill>
                  <a:srgbClr val="009CB4"/>
                </a:solidFill>
              </a:rPr>
              <a:t>Meer </a:t>
            </a:r>
            <a:r>
              <a:rPr lang="en-US" dirty="0" err="1">
                <a:solidFill>
                  <a:srgbClr val="009CB4"/>
                </a:solidFill>
              </a:rPr>
              <a:t>informatie</a:t>
            </a:r>
            <a:r>
              <a:rPr lang="en-US" dirty="0">
                <a:solidFill>
                  <a:srgbClr val="009CB4"/>
                </a:solidFill>
              </a:rPr>
              <a:t> over Vertigo Training</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pPr marL="342900" indent="-342900">
              <a:buFont typeface="Arial" panose="020B0604020202020204" pitchFamily="34" charset="0"/>
              <a:buChar char="•"/>
            </a:pPr>
            <a:r>
              <a:rPr lang="nl-NL" sz="2000" dirty="0"/>
              <a:t>van Vugt VA, van der Wouden JC, </a:t>
            </a:r>
            <a:r>
              <a:rPr lang="nl-NL" sz="2000" dirty="0" err="1"/>
              <a:t>Essery</a:t>
            </a:r>
            <a:r>
              <a:rPr lang="nl-NL" sz="2000" dirty="0"/>
              <a:t> R, Yardley L, Twisk JWR, van der Horst HE, Maarsingh OR. </a:t>
            </a:r>
            <a:r>
              <a:rPr lang="en-US" sz="2000" dirty="0"/>
              <a:t>Internet based vestibular rehabilitation with and without physiotherapy support for adults aged 50 and older with a chronic vestibular syndrome in general practice: three armed </a:t>
            </a:r>
            <a:r>
              <a:rPr lang="en-US" sz="2000" dirty="0" err="1"/>
              <a:t>randomised</a:t>
            </a:r>
            <a:r>
              <a:rPr lang="en-US" sz="2000" dirty="0"/>
              <a:t> controlled trial. </a:t>
            </a:r>
            <a:r>
              <a:rPr lang="nl-NL" sz="2000" dirty="0"/>
              <a:t>BMJ. 2019 Nov 5;367:l5922</a:t>
            </a:r>
          </a:p>
          <a:p>
            <a:endParaRPr lang="nl-NL" sz="2000" dirty="0"/>
          </a:p>
          <a:p>
            <a:pPr marL="342900" indent="-342900">
              <a:buFont typeface="Arial" panose="020B0604020202020204" pitchFamily="34" charset="0"/>
              <a:buChar char="•"/>
            </a:pPr>
            <a:r>
              <a:rPr lang="nl-NL" sz="2000" dirty="0"/>
              <a:t>Ngo TNH, Maarsingh OR, Blanker MH, Slottje P, Bont J, Van Vugt VA. Geen pillen, maar bewegen bij chronische duizeligheid. Huisarts Wet 2023;66:DOI:10.1007/s12445-023-2242-7.</a:t>
            </a:r>
          </a:p>
          <a:p>
            <a:r>
              <a:rPr lang="nl-NL" sz="2000" dirty="0"/>
              <a:t> </a:t>
            </a: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271401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Leerdoelen</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pPr marL="342900" lvl="0" indent="-342900">
              <a:buFont typeface="Arial" panose="020B0604020202020204" pitchFamily="34" charset="0"/>
              <a:buChar char="•"/>
            </a:pPr>
            <a:r>
              <a:rPr lang="nl-NL" dirty="0"/>
              <a:t>Inzicht krijgen in de diverse oorzaken van chronische duizeligheid</a:t>
            </a:r>
          </a:p>
          <a:p>
            <a:pPr lvl="0"/>
            <a:endParaRPr lang="nl-NL" dirty="0"/>
          </a:p>
          <a:p>
            <a:pPr marL="342900" lvl="0" indent="-342900">
              <a:buFont typeface="Arial" panose="020B0604020202020204" pitchFamily="34" charset="0"/>
              <a:buChar char="•"/>
            </a:pPr>
            <a:r>
              <a:rPr lang="nl-NL" dirty="0"/>
              <a:t>Inzicht krijgen in de behandelopties bij chronische duizeligheid</a:t>
            </a:r>
          </a:p>
          <a:p>
            <a:pPr lvl="0"/>
            <a:endParaRPr lang="nl-NL" dirty="0"/>
          </a:p>
          <a:p>
            <a:pPr marL="342900" lvl="0" indent="-342900">
              <a:buFont typeface="Arial" panose="020B0604020202020204" pitchFamily="34" charset="0"/>
              <a:buChar char="•"/>
            </a:pPr>
            <a:r>
              <a:rPr lang="nl-NL" dirty="0"/>
              <a:t>Inzicht krijgen in de werking van en de indicaties voor vestibulaire revalidatie</a:t>
            </a:r>
          </a:p>
          <a:p>
            <a:pPr lvl="0"/>
            <a:r>
              <a:rPr lang="nl-NL" dirty="0"/>
              <a:t> </a:t>
            </a:r>
          </a:p>
          <a:p>
            <a:pPr marL="342900" lvl="0" indent="-342900">
              <a:buFont typeface="Arial" panose="020B0604020202020204" pitchFamily="34" charset="0"/>
              <a:buChar char="•"/>
            </a:pPr>
            <a:r>
              <a:rPr lang="nl-NL" dirty="0"/>
              <a:t>Inzicht krijgen in het eigen voorschrijfbeleid bij duizeligheid</a:t>
            </a:r>
          </a:p>
          <a:p>
            <a:endParaRPr lang="nl-NL" dirty="0"/>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407705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Afsluiting</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185024"/>
            <a:ext cx="10766044" cy="3751308"/>
          </a:xfrm>
        </p:spPr>
        <p:txBody>
          <a:bodyPr/>
          <a:lstStyle/>
          <a:p>
            <a:pPr marL="342900" indent="-342900">
              <a:buFont typeface="Arial" panose="020B0604020202020204" pitchFamily="34" charset="0"/>
              <a:buChar char="•"/>
            </a:pPr>
            <a:r>
              <a:rPr lang="nl-NL" dirty="0"/>
              <a:t>Leerpunten?</a:t>
            </a:r>
          </a:p>
          <a:p>
            <a:endParaRPr lang="nl-NL" dirty="0"/>
          </a:p>
          <a:p>
            <a:pPr marL="342900" indent="-342900">
              <a:buFont typeface="Arial" panose="020B0604020202020204" pitchFamily="34" charset="0"/>
              <a:buChar char="•"/>
            </a:pPr>
            <a:r>
              <a:rPr lang="nl-NL" dirty="0"/>
              <a:t>Concrete afspraken?</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Tip: agendeer dit onderwerp bijvoorbeeld na één jaar opnieuw om na te gaan hoe het ervoor staat met de gemaakte afspraken en om uit te wisselen wat is gelukt en op welke manier</a:t>
            </a: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294555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7" name="Tijdelijke aanduiding voor inhoud 2"/>
          <p:cNvSpPr>
            <a:spLocks noGrp="1"/>
          </p:cNvSpPr>
          <p:nvPr>
            <p:ph idx="1"/>
          </p:nvPr>
        </p:nvSpPr>
        <p:spPr>
          <a:xfrm>
            <a:off x="1" y="2006098"/>
            <a:ext cx="12191999" cy="597535"/>
          </a:xfrm>
        </p:spPr>
        <p:txBody>
          <a:bodyPr>
            <a:noAutofit/>
          </a:bodyPr>
          <a:lstStyle/>
          <a:p>
            <a:pPr marL="0" indent="0" algn="ctr">
              <a:buNone/>
            </a:pPr>
            <a:r>
              <a:rPr lang="nl-NL" sz="4800" b="1" dirty="0"/>
              <a:t>Kernboodschap:</a:t>
            </a:r>
          </a:p>
          <a:p>
            <a:pPr marL="0" indent="0" algn="ctr">
              <a:buNone/>
            </a:pPr>
            <a:r>
              <a:rPr lang="nl-NL" sz="4800" b="1" dirty="0"/>
              <a:t>Chronische duizeligheid? </a:t>
            </a:r>
          </a:p>
          <a:p>
            <a:pPr marL="0" indent="0" algn="ctr">
              <a:buNone/>
            </a:pPr>
            <a:r>
              <a:rPr lang="nl-NL" sz="4800" b="1" dirty="0"/>
              <a:t>Geen pillen, maar bewegen!</a:t>
            </a:r>
          </a:p>
          <a:p>
            <a:pPr algn="ctr"/>
            <a:endParaRPr lang="nl-NL" sz="4800" b="1" dirty="0"/>
          </a:p>
        </p:txBody>
      </p:sp>
    </p:spTree>
    <p:extLst>
      <p:ext uri="{BB962C8B-B14F-4D97-AF65-F5344CB8AC3E}">
        <p14:creationId xmlns:p14="http://schemas.microsoft.com/office/powerpoint/2010/main" val="408957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Literatuur</a:t>
            </a:r>
            <a:endParaRPr lang="en-US" noProof="0" dirty="0">
              <a:solidFill>
                <a:srgbClr val="009CB4"/>
              </a:solidFill>
            </a:endParaRPr>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
        <p:nvSpPr>
          <p:cNvPr id="8" name="Tijdelijke aanduiding voor inhoud 2"/>
          <p:cNvSpPr>
            <a:spLocks noGrp="1"/>
          </p:cNvSpPr>
          <p:nvPr>
            <p:ph idx="1"/>
          </p:nvPr>
        </p:nvSpPr>
        <p:spPr>
          <a:xfrm>
            <a:off x="673100" y="2318975"/>
            <a:ext cx="10515600" cy="2532334"/>
          </a:xfrm>
        </p:spPr>
        <p:txBody>
          <a:bodyPr>
            <a:noAutofit/>
          </a:bodyPr>
          <a:lstStyle/>
          <a:p>
            <a:pPr marL="228600" indent="-228600">
              <a:buFont typeface="+mj-lt"/>
              <a:buAutoNum type="arabicPeriod"/>
            </a:pPr>
            <a:r>
              <a:rPr lang="nl-NL" sz="800" dirty="0" err="1"/>
              <a:t>Neuhauser</a:t>
            </a:r>
            <a:r>
              <a:rPr lang="nl-NL" sz="800" dirty="0"/>
              <a:t> HK, </a:t>
            </a:r>
            <a:r>
              <a:rPr lang="nl-NL" sz="800" dirty="0" err="1"/>
              <a:t>Lempert</a:t>
            </a:r>
            <a:r>
              <a:rPr lang="nl-NL" sz="800" dirty="0"/>
              <a:t> T. Vertigo: </a:t>
            </a:r>
            <a:r>
              <a:rPr lang="nl-NL" sz="800" dirty="0" err="1"/>
              <a:t>epidemiologic</a:t>
            </a:r>
            <a:r>
              <a:rPr lang="nl-NL" sz="800" dirty="0"/>
              <a:t> </a:t>
            </a:r>
            <a:r>
              <a:rPr lang="nl-NL" sz="800" dirty="0" err="1"/>
              <a:t>aspects</a:t>
            </a:r>
            <a:r>
              <a:rPr lang="nl-NL" sz="800" dirty="0"/>
              <a:t>. </a:t>
            </a:r>
            <a:r>
              <a:rPr lang="nl-NL" sz="800" dirty="0" err="1"/>
              <a:t>Semin</a:t>
            </a:r>
            <a:r>
              <a:rPr lang="nl-NL" sz="800" dirty="0"/>
              <a:t> </a:t>
            </a:r>
            <a:r>
              <a:rPr lang="nl-NL" sz="800" dirty="0" err="1"/>
              <a:t>Neurol</a:t>
            </a:r>
            <a:r>
              <a:rPr lang="nl-NL" sz="800" dirty="0"/>
              <a:t>. 2009;29(5):473-81.</a:t>
            </a:r>
          </a:p>
          <a:p>
            <a:pPr marL="228600" indent="-228600">
              <a:buFont typeface="+mj-lt"/>
              <a:buAutoNum type="arabicPeriod"/>
            </a:pPr>
            <a:r>
              <a:rPr lang="nl-NL" sz="800" dirty="0" err="1"/>
              <a:t>Neuhauser</a:t>
            </a:r>
            <a:r>
              <a:rPr lang="nl-NL" sz="800" dirty="0"/>
              <a:t> HK, </a:t>
            </a:r>
            <a:r>
              <a:rPr lang="nl-NL" sz="800" dirty="0" err="1"/>
              <a:t>Radtke</a:t>
            </a:r>
            <a:r>
              <a:rPr lang="nl-NL" sz="800" dirty="0"/>
              <a:t> A, </a:t>
            </a:r>
            <a:r>
              <a:rPr lang="nl-NL" sz="800" dirty="0" err="1"/>
              <a:t>von</a:t>
            </a:r>
            <a:r>
              <a:rPr lang="nl-NL" sz="800" dirty="0"/>
              <a:t> </a:t>
            </a:r>
            <a:r>
              <a:rPr lang="nl-NL" sz="800" dirty="0" err="1"/>
              <a:t>Brevern</a:t>
            </a:r>
            <a:r>
              <a:rPr lang="nl-NL" sz="800" dirty="0"/>
              <a:t> M, </a:t>
            </a:r>
            <a:r>
              <a:rPr lang="nl-NL" sz="800" dirty="0" err="1"/>
              <a:t>Lezius</a:t>
            </a:r>
            <a:r>
              <a:rPr lang="nl-NL" sz="800" dirty="0"/>
              <a:t> F, </a:t>
            </a:r>
            <a:r>
              <a:rPr lang="nl-NL" sz="800" dirty="0" err="1"/>
              <a:t>Feldmann</a:t>
            </a:r>
            <a:r>
              <a:rPr lang="nl-NL" sz="800" dirty="0"/>
              <a:t> M, </a:t>
            </a:r>
            <a:r>
              <a:rPr lang="nl-NL" sz="800" dirty="0" err="1"/>
              <a:t>Lempert</a:t>
            </a:r>
            <a:r>
              <a:rPr lang="nl-NL" sz="800" dirty="0"/>
              <a:t> T. </a:t>
            </a:r>
            <a:r>
              <a:rPr lang="nl-NL" sz="800" dirty="0" err="1"/>
              <a:t>Burden</a:t>
            </a:r>
            <a:r>
              <a:rPr lang="nl-NL" sz="800" dirty="0"/>
              <a:t> of </a:t>
            </a:r>
            <a:r>
              <a:rPr lang="nl-NL" sz="800" dirty="0" err="1"/>
              <a:t>dizziness</a:t>
            </a:r>
            <a:r>
              <a:rPr lang="nl-NL" sz="800" dirty="0"/>
              <a:t> </a:t>
            </a:r>
            <a:r>
              <a:rPr lang="nl-NL" sz="800" dirty="0" err="1"/>
              <a:t>and</a:t>
            </a:r>
            <a:r>
              <a:rPr lang="nl-NL" sz="800" dirty="0"/>
              <a:t> vertigo in </a:t>
            </a:r>
            <a:r>
              <a:rPr lang="nl-NL" sz="800" dirty="0" err="1"/>
              <a:t>the</a:t>
            </a:r>
            <a:r>
              <a:rPr lang="nl-NL" sz="800" dirty="0"/>
              <a:t> community. </a:t>
            </a:r>
            <a:r>
              <a:rPr lang="nl-NL" sz="800" dirty="0" err="1"/>
              <a:t>Arch</a:t>
            </a:r>
            <a:r>
              <a:rPr lang="nl-NL" sz="800" dirty="0"/>
              <a:t> Intern </a:t>
            </a:r>
            <a:r>
              <a:rPr lang="nl-NL" sz="800" dirty="0" err="1"/>
              <a:t>Med</a:t>
            </a:r>
            <a:r>
              <a:rPr lang="nl-NL" sz="800" dirty="0"/>
              <a:t>. 2008;168(19):2118-24.</a:t>
            </a:r>
          </a:p>
          <a:p>
            <a:pPr marL="228600" indent="-228600">
              <a:buFont typeface="+mj-lt"/>
              <a:buAutoNum type="arabicPeriod"/>
            </a:pPr>
            <a:r>
              <a:rPr lang="en-US" sz="800" dirty="0" err="1"/>
              <a:t>Jonsson</a:t>
            </a:r>
            <a:r>
              <a:rPr lang="en-US" sz="800" dirty="0"/>
              <a:t> R, </a:t>
            </a:r>
            <a:r>
              <a:rPr lang="en-US" sz="800" dirty="0" err="1"/>
              <a:t>Sixt</a:t>
            </a:r>
            <a:r>
              <a:rPr lang="en-US" sz="800" dirty="0"/>
              <a:t> E, </a:t>
            </a:r>
            <a:r>
              <a:rPr lang="en-US" sz="800" dirty="0" err="1"/>
              <a:t>Landahl</a:t>
            </a:r>
            <a:r>
              <a:rPr lang="en-US" sz="800" dirty="0"/>
              <a:t> S, </a:t>
            </a:r>
            <a:r>
              <a:rPr lang="en-US" sz="800" dirty="0" err="1"/>
              <a:t>Rosenhall</a:t>
            </a:r>
            <a:r>
              <a:rPr lang="en-US" sz="800" dirty="0"/>
              <a:t> U. Prevalence of dizziness and vertigo in an urban elderly population. J </a:t>
            </a:r>
            <a:r>
              <a:rPr lang="en-US" sz="800" dirty="0" err="1"/>
              <a:t>Vestib</a:t>
            </a:r>
            <a:r>
              <a:rPr lang="en-US" sz="800" dirty="0"/>
              <a:t> Res. 2004;14(1):47-52.</a:t>
            </a:r>
          </a:p>
          <a:p>
            <a:pPr marL="228600" indent="-228600">
              <a:buFont typeface="+mj-lt"/>
              <a:buAutoNum type="arabicPeriod"/>
            </a:pPr>
            <a:r>
              <a:rPr lang="en-US" sz="800" dirty="0" err="1"/>
              <a:t>Colledge</a:t>
            </a:r>
            <a:r>
              <a:rPr lang="en-US" sz="800" dirty="0"/>
              <a:t> NR, Wilson JA, Macintyre CC, MacLennan WJ. The prevalence and characteristics of dizziness in an elderly community. Age Ageing. 1994;23(2):117-20</a:t>
            </a:r>
            <a:endParaRPr lang="nl-NL" sz="800" dirty="0"/>
          </a:p>
          <a:p>
            <a:pPr marL="228600" indent="-228600">
              <a:buFont typeface="+mj-lt"/>
              <a:buAutoNum type="arabicPeriod"/>
            </a:pPr>
            <a:r>
              <a:rPr lang="nl-NL" sz="800" dirty="0"/>
              <a:t>Kovacs E, Wang X, Grill E. </a:t>
            </a:r>
            <a:r>
              <a:rPr lang="nl-NL" sz="800" dirty="0" err="1"/>
              <a:t>Economic</a:t>
            </a:r>
            <a:r>
              <a:rPr lang="nl-NL" sz="800" dirty="0"/>
              <a:t> </a:t>
            </a:r>
            <a:r>
              <a:rPr lang="nl-NL" sz="800" dirty="0" err="1"/>
              <a:t>burden</a:t>
            </a:r>
            <a:r>
              <a:rPr lang="nl-NL" sz="800" dirty="0"/>
              <a:t> of vertigo: a </a:t>
            </a:r>
            <a:r>
              <a:rPr lang="nl-NL" sz="800" dirty="0" err="1"/>
              <a:t>systematic</a:t>
            </a:r>
            <a:r>
              <a:rPr lang="nl-NL" sz="800" dirty="0"/>
              <a:t> review. Health </a:t>
            </a:r>
            <a:r>
              <a:rPr lang="nl-NL" sz="800" dirty="0" err="1"/>
              <a:t>Econ</a:t>
            </a:r>
            <a:r>
              <a:rPr lang="nl-NL" sz="800" dirty="0"/>
              <a:t> </a:t>
            </a:r>
            <a:r>
              <a:rPr lang="nl-NL" sz="800" dirty="0" err="1"/>
              <a:t>Rev</a:t>
            </a:r>
            <a:r>
              <a:rPr lang="nl-NL" sz="800" dirty="0"/>
              <a:t>. 2019;9(1):37.</a:t>
            </a:r>
          </a:p>
          <a:p>
            <a:pPr marL="228600" indent="-228600">
              <a:buFont typeface="+mj-lt"/>
              <a:buAutoNum type="arabicPeriod"/>
            </a:pPr>
            <a:r>
              <a:rPr lang="nl-NL" sz="800" dirty="0"/>
              <a:t>van Vugt VA, van der Horst HE, </a:t>
            </a:r>
            <a:r>
              <a:rPr lang="nl-NL" sz="800" dirty="0" err="1"/>
              <a:t>Payne</a:t>
            </a:r>
            <a:r>
              <a:rPr lang="nl-NL" sz="800" dirty="0"/>
              <a:t> RA, Maarsingh OR. </a:t>
            </a:r>
            <a:r>
              <a:rPr lang="nl-NL" sz="800" dirty="0" err="1"/>
              <a:t>Chronic</a:t>
            </a:r>
            <a:r>
              <a:rPr lang="nl-NL" sz="800" dirty="0"/>
              <a:t> vertigo: </a:t>
            </a:r>
            <a:r>
              <a:rPr lang="nl-NL" sz="800" dirty="0" err="1"/>
              <a:t>treat</a:t>
            </a:r>
            <a:r>
              <a:rPr lang="nl-NL" sz="800" dirty="0"/>
              <a:t> </a:t>
            </a:r>
            <a:r>
              <a:rPr lang="nl-NL" sz="800" dirty="0" err="1"/>
              <a:t>with</a:t>
            </a:r>
            <a:r>
              <a:rPr lang="nl-NL" sz="800" dirty="0"/>
              <a:t> </a:t>
            </a:r>
            <a:r>
              <a:rPr lang="nl-NL" sz="800" dirty="0" err="1"/>
              <a:t>exercise</a:t>
            </a:r>
            <a:r>
              <a:rPr lang="nl-NL" sz="800" dirty="0"/>
              <a:t>, </a:t>
            </a:r>
            <a:r>
              <a:rPr lang="nl-NL" sz="800" dirty="0" err="1"/>
              <a:t>not</a:t>
            </a:r>
            <a:r>
              <a:rPr lang="nl-NL" sz="800" dirty="0"/>
              <a:t> drugs. BMJ. 2017;358:j3727.</a:t>
            </a:r>
          </a:p>
          <a:p>
            <a:pPr marL="228600" indent="-228600">
              <a:buFont typeface="+mj-lt"/>
              <a:buAutoNum type="arabicPeriod"/>
            </a:pPr>
            <a:r>
              <a:rPr lang="nl-NL" sz="800" dirty="0"/>
              <a:t>van Vugt VA, Diaz </a:t>
            </a:r>
            <a:r>
              <a:rPr lang="nl-NL" sz="800" dirty="0" err="1"/>
              <a:t>Nerio</a:t>
            </a:r>
            <a:r>
              <a:rPr lang="nl-NL" sz="800" dirty="0"/>
              <a:t> PM, van der Wouden JC, van der Horst HE, Maarsingh OR. </a:t>
            </a:r>
            <a:r>
              <a:rPr lang="nl-NL" sz="800" dirty="0" err="1"/>
              <a:t>Use</a:t>
            </a:r>
            <a:r>
              <a:rPr lang="nl-NL" sz="800" dirty="0"/>
              <a:t> of </a:t>
            </a:r>
            <a:r>
              <a:rPr lang="nl-NL" sz="800" dirty="0" err="1"/>
              <a:t>canalith</a:t>
            </a:r>
            <a:r>
              <a:rPr lang="nl-NL" sz="800" dirty="0"/>
              <a:t> </a:t>
            </a:r>
            <a:r>
              <a:rPr lang="nl-NL" sz="800" dirty="0" err="1"/>
              <a:t>repositioning</a:t>
            </a:r>
            <a:r>
              <a:rPr lang="nl-NL" sz="800" dirty="0"/>
              <a:t> manoeuvres </a:t>
            </a:r>
            <a:r>
              <a:rPr lang="nl-NL" sz="800" dirty="0" err="1"/>
              <a:t>and</a:t>
            </a:r>
            <a:r>
              <a:rPr lang="nl-NL" sz="800" dirty="0"/>
              <a:t> </a:t>
            </a:r>
            <a:r>
              <a:rPr lang="nl-NL" sz="800" dirty="0" err="1"/>
              <a:t>vestibular</a:t>
            </a:r>
            <a:r>
              <a:rPr lang="nl-NL" sz="800" dirty="0"/>
              <a:t> </a:t>
            </a:r>
            <a:r>
              <a:rPr lang="nl-NL" sz="800" dirty="0" err="1"/>
              <a:t>rehabilitation</a:t>
            </a:r>
            <a:r>
              <a:rPr lang="nl-NL" sz="800" dirty="0"/>
              <a:t>: a GP survey. </a:t>
            </a:r>
            <a:r>
              <a:rPr lang="nl-NL" sz="800" dirty="0" err="1"/>
              <a:t>Scand</a:t>
            </a:r>
            <a:r>
              <a:rPr lang="nl-NL" sz="800" dirty="0"/>
              <a:t> J </a:t>
            </a:r>
            <a:r>
              <a:rPr lang="nl-NL" sz="800" dirty="0" err="1"/>
              <a:t>Prim</a:t>
            </a:r>
            <a:r>
              <a:rPr lang="nl-NL" sz="800" dirty="0"/>
              <a:t> Health Care. 2017;35(1):19-26.</a:t>
            </a:r>
          </a:p>
          <a:p>
            <a:pPr marL="228600" indent="-228600">
              <a:buFont typeface="+mj-lt"/>
              <a:buAutoNum type="arabicPeriod"/>
            </a:pPr>
            <a:r>
              <a:rPr lang="nl-NL" sz="800" dirty="0" err="1"/>
              <a:t>McDonnell</a:t>
            </a:r>
            <a:r>
              <a:rPr lang="nl-NL" sz="800" dirty="0"/>
              <a:t> MN, </a:t>
            </a:r>
            <a:r>
              <a:rPr lang="nl-NL" sz="800" dirty="0" err="1"/>
              <a:t>Hillier</a:t>
            </a:r>
            <a:r>
              <a:rPr lang="nl-NL" sz="800" dirty="0"/>
              <a:t> SL. </a:t>
            </a:r>
            <a:r>
              <a:rPr lang="nl-NL" sz="800" dirty="0" err="1"/>
              <a:t>Vestibular</a:t>
            </a:r>
            <a:r>
              <a:rPr lang="nl-NL" sz="800" dirty="0"/>
              <a:t> </a:t>
            </a:r>
            <a:r>
              <a:rPr lang="nl-NL" sz="800" dirty="0" err="1"/>
              <a:t>rehabilitation</a:t>
            </a:r>
            <a:r>
              <a:rPr lang="nl-NL" sz="800" dirty="0"/>
              <a:t> </a:t>
            </a:r>
            <a:r>
              <a:rPr lang="nl-NL" sz="800" dirty="0" err="1"/>
              <a:t>for</a:t>
            </a:r>
            <a:r>
              <a:rPr lang="nl-NL" sz="800" dirty="0"/>
              <a:t> </a:t>
            </a:r>
            <a:r>
              <a:rPr lang="nl-NL" sz="800" dirty="0" err="1"/>
              <a:t>unilateral</a:t>
            </a:r>
            <a:r>
              <a:rPr lang="nl-NL" sz="800" dirty="0"/>
              <a:t> </a:t>
            </a:r>
            <a:r>
              <a:rPr lang="nl-NL" sz="800" dirty="0" err="1"/>
              <a:t>peripheral</a:t>
            </a:r>
            <a:r>
              <a:rPr lang="nl-NL" sz="800" dirty="0"/>
              <a:t> </a:t>
            </a:r>
            <a:r>
              <a:rPr lang="nl-NL" sz="800" dirty="0" err="1"/>
              <a:t>vestibular</a:t>
            </a:r>
            <a:r>
              <a:rPr lang="nl-NL" sz="800" dirty="0"/>
              <a:t> </a:t>
            </a:r>
            <a:r>
              <a:rPr lang="nl-NL" sz="800" dirty="0" err="1"/>
              <a:t>dysfunction</a:t>
            </a:r>
            <a:r>
              <a:rPr lang="nl-NL" sz="800" dirty="0"/>
              <a:t>. </a:t>
            </a:r>
            <a:r>
              <a:rPr lang="nl-NL" sz="800" dirty="0" err="1"/>
              <a:t>Cochrane</a:t>
            </a:r>
            <a:r>
              <a:rPr lang="nl-NL" sz="800" dirty="0"/>
              <a:t> Database </a:t>
            </a:r>
            <a:r>
              <a:rPr lang="nl-NL" sz="800" dirty="0" err="1"/>
              <a:t>Syst</a:t>
            </a:r>
            <a:r>
              <a:rPr lang="nl-NL" sz="800" dirty="0"/>
              <a:t> </a:t>
            </a:r>
            <a:r>
              <a:rPr lang="nl-NL" sz="800" dirty="0" err="1"/>
              <a:t>Rev</a:t>
            </a:r>
            <a:r>
              <a:rPr lang="nl-NL" sz="800" dirty="0"/>
              <a:t>. 2015;1:CD005397.</a:t>
            </a:r>
          </a:p>
          <a:p>
            <a:pPr marL="228600" indent="-228600">
              <a:buFont typeface="+mj-lt"/>
              <a:buAutoNum type="arabicPeriod"/>
            </a:pPr>
            <a:r>
              <a:rPr lang="nl-NL" sz="800" dirty="0" err="1"/>
              <a:t>Porciuncula</a:t>
            </a:r>
            <a:r>
              <a:rPr lang="nl-NL" sz="800" dirty="0"/>
              <a:t> F, Johnson CC, </a:t>
            </a:r>
            <a:r>
              <a:rPr lang="nl-NL" sz="800" dirty="0" err="1"/>
              <a:t>Glickman</a:t>
            </a:r>
            <a:r>
              <a:rPr lang="nl-NL" sz="800" dirty="0"/>
              <a:t> LB. The effect of </a:t>
            </a:r>
            <a:r>
              <a:rPr lang="nl-NL" sz="800" dirty="0" err="1"/>
              <a:t>vestibular</a:t>
            </a:r>
            <a:r>
              <a:rPr lang="nl-NL" sz="800" dirty="0"/>
              <a:t> </a:t>
            </a:r>
            <a:r>
              <a:rPr lang="nl-NL" sz="800" dirty="0" err="1"/>
              <a:t>rehabilitation</a:t>
            </a:r>
            <a:r>
              <a:rPr lang="nl-NL" sz="800" dirty="0"/>
              <a:t> on </a:t>
            </a:r>
            <a:r>
              <a:rPr lang="nl-NL" sz="800" dirty="0" err="1"/>
              <a:t>adults</a:t>
            </a:r>
            <a:r>
              <a:rPr lang="nl-NL" sz="800" dirty="0"/>
              <a:t> </a:t>
            </a:r>
            <a:r>
              <a:rPr lang="nl-NL" sz="800" dirty="0" err="1"/>
              <a:t>with</a:t>
            </a:r>
            <a:r>
              <a:rPr lang="nl-NL" sz="800" dirty="0"/>
              <a:t> </a:t>
            </a:r>
            <a:r>
              <a:rPr lang="nl-NL" sz="800" dirty="0" err="1"/>
              <a:t>bilateral</a:t>
            </a:r>
            <a:r>
              <a:rPr lang="nl-NL" sz="800" dirty="0"/>
              <a:t> </a:t>
            </a:r>
            <a:r>
              <a:rPr lang="nl-NL" sz="800" dirty="0" err="1"/>
              <a:t>vestibular</a:t>
            </a:r>
            <a:r>
              <a:rPr lang="nl-NL" sz="800" dirty="0"/>
              <a:t> </a:t>
            </a:r>
            <a:r>
              <a:rPr lang="nl-NL" sz="800" dirty="0" err="1"/>
              <a:t>hypofunction</a:t>
            </a:r>
            <a:r>
              <a:rPr lang="nl-NL" sz="800" dirty="0"/>
              <a:t>: a </a:t>
            </a:r>
            <a:r>
              <a:rPr lang="nl-NL" sz="800" dirty="0" err="1"/>
              <a:t>systematic</a:t>
            </a:r>
            <a:r>
              <a:rPr lang="nl-NL" sz="800" dirty="0"/>
              <a:t> review. J </a:t>
            </a:r>
            <a:r>
              <a:rPr lang="nl-NL" sz="800" dirty="0" err="1"/>
              <a:t>Vestib</a:t>
            </a:r>
            <a:r>
              <a:rPr lang="nl-NL" sz="800" dirty="0"/>
              <a:t> </a:t>
            </a:r>
            <a:r>
              <a:rPr lang="nl-NL" sz="800" dirty="0" err="1"/>
              <a:t>Res</a:t>
            </a:r>
            <a:r>
              <a:rPr lang="nl-NL" sz="800" dirty="0"/>
              <a:t>. 2012;22(5-6):283-98</a:t>
            </a:r>
          </a:p>
          <a:p>
            <a:pPr marL="228600" indent="-228600">
              <a:buFont typeface="+mj-lt"/>
              <a:buAutoNum type="arabicPeriod"/>
            </a:pPr>
            <a:r>
              <a:rPr lang="nl-NL" sz="800" dirty="0" err="1"/>
              <a:t>Kundakci</a:t>
            </a:r>
            <a:r>
              <a:rPr lang="nl-NL" sz="800" dirty="0"/>
              <a:t> B, </a:t>
            </a:r>
            <a:r>
              <a:rPr lang="nl-NL" sz="800" dirty="0" err="1"/>
              <a:t>Sultana</a:t>
            </a:r>
            <a:r>
              <a:rPr lang="nl-NL" sz="800" dirty="0"/>
              <a:t> A, Taylor AJ, </a:t>
            </a:r>
            <a:r>
              <a:rPr lang="nl-NL" sz="800" dirty="0" err="1"/>
              <a:t>Alshehri</a:t>
            </a:r>
            <a:r>
              <a:rPr lang="nl-NL" sz="800" dirty="0"/>
              <a:t> MA. The </a:t>
            </a:r>
            <a:r>
              <a:rPr lang="nl-NL" sz="800" dirty="0" err="1"/>
              <a:t>effectiveness</a:t>
            </a:r>
            <a:r>
              <a:rPr lang="nl-NL" sz="800" dirty="0"/>
              <a:t> of </a:t>
            </a:r>
            <a:r>
              <a:rPr lang="nl-NL" sz="800" dirty="0" err="1"/>
              <a:t>exercise-based</a:t>
            </a:r>
            <a:r>
              <a:rPr lang="nl-NL" sz="800" dirty="0"/>
              <a:t> </a:t>
            </a:r>
            <a:r>
              <a:rPr lang="nl-NL" sz="800" dirty="0" err="1"/>
              <a:t>vestibular</a:t>
            </a:r>
            <a:r>
              <a:rPr lang="nl-NL" sz="800" dirty="0"/>
              <a:t> </a:t>
            </a:r>
            <a:r>
              <a:rPr lang="nl-NL" sz="800" dirty="0" err="1"/>
              <a:t>rehabilitation</a:t>
            </a:r>
            <a:r>
              <a:rPr lang="nl-NL" sz="800" dirty="0"/>
              <a:t> in adult </a:t>
            </a:r>
            <a:r>
              <a:rPr lang="nl-NL" sz="800" dirty="0" err="1"/>
              <a:t>patients</a:t>
            </a:r>
            <a:r>
              <a:rPr lang="nl-NL" sz="800" dirty="0"/>
              <a:t> </a:t>
            </a:r>
            <a:r>
              <a:rPr lang="nl-NL" sz="800" dirty="0" err="1"/>
              <a:t>with</a:t>
            </a:r>
            <a:r>
              <a:rPr lang="nl-NL" sz="800" dirty="0"/>
              <a:t> </a:t>
            </a:r>
            <a:r>
              <a:rPr lang="nl-NL" sz="800" dirty="0" err="1"/>
              <a:t>chronic</a:t>
            </a:r>
            <a:r>
              <a:rPr lang="nl-NL" sz="800" dirty="0"/>
              <a:t> </a:t>
            </a:r>
            <a:r>
              <a:rPr lang="nl-NL" sz="800" dirty="0" err="1"/>
              <a:t>dizziness</a:t>
            </a:r>
            <a:r>
              <a:rPr lang="nl-NL" sz="800" dirty="0"/>
              <a:t>: A </a:t>
            </a:r>
            <a:r>
              <a:rPr lang="nl-NL" sz="800" dirty="0" err="1"/>
              <a:t>systematic</a:t>
            </a:r>
            <a:r>
              <a:rPr lang="nl-NL" sz="800" dirty="0"/>
              <a:t> review. F1000Res. 2018;7:276.</a:t>
            </a:r>
          </a:p>
          <a:p>
            <a:pPr marL="228600" indent="-228600">
              <a:buFont typeface="+mj-lt"/>
              <a:buAutoNum type="arabicPeriod"/>
            </a:pPr>
            <a:r>
              <a:rPr lang="nl-NL" sz="800" dirty="0"/>
              <a:t>van Vugt VA, van der Wouden JC, </a:t>
            </a:r>
            <a:r>
              <a:rPr lang="nl-NL" sz="800" dirty="0" err="1"/>
              <a:t>Essery</a:t>
            </a:r>
            <a:r>
              <a:rPr lang="nl-NL" sz="800" dirty="0"/>
              <a:t> R, Yardley L, Twisk JWR, van der Horst HE, et al. Internet </a:t>
            </a:r>
            <a:r>
              <a:rPr lang="nl-NL" sz="800" dirty="0" err="1"/>
              <a:t>based</a:t>
            </a:r>
            <a:r>
              <a:rPr lang="nl-NL" sz="800" dirty="0"/>
              <a:t> </a:t>
            </a:r>
            <a:r>
              <a:rPr lang="nl-NL" sz="800" dirty="0" err="1"/>
              <a:t>vestibular</a:t>
            </a:r>
            <a:r>
              <a:rPr lang="nl-NL" sz="800" dirty="0"/>
              <a:t> </a:t>
            </a:r>
            <a:r>
              <a:rPr lang="nl-NL" sz="800" dirty="0" err="1"/>
              <a:t>rehabilitation</a:t>
            </a:r>
            <a:r>
              <a:rPr lang="nl-NL" sz="800" dirty="0"/>
              <a:t> </a:t>
            </a:r>
            <a:r>
              <a:rPr lang="nl-NL" sz="800" dirty="0" err="1"/>
              <a:t>with</a:t>
            </a:r>
            <a:r>
              <a:rPr lang="nl-NL" sz="800" dirty="0"/>
              <a:t> </a:t>
            </a:r>
            <a:r>
              <a:rPr lang="nl-NL" sz="800" dirty="0" err="1"/>
              <a:t>and</a:t>
            </a:r>
            <a:r>
              <a:rPr lang="nl-NL" sz="800" dirty="0"/>
              <a:t> without </a:t>
            </a:r>
            <a:r>
              <a:rPr lang="nl-NL" sz="800" dirty="0" err="1"/>
              <a:t>physiotherapy</a:t>
            </a:r>
            <a:r>
              <a:rPr lang="nl-NL" sz="800" dirty="0"/>
              <a:t> support </a:t>
            </a:r>
            <a:r>
              <a:rPr lang="nl-NL" sz="800" dirty="0" err="1"/>
              <a:t>for</a:t>
            </a:r>
            <a:r>
              <a:rPr lang="nl-NL" sz="800" dirty="0"/>
              <a:t> </a:t>
            </a:r>
            <a:r>
              <a:rPr lang="nl-NL" sz="800" dirty="0" err="1"/>
              <a:t>adults</a:t>
            </a:r>
            <a:r>
              <a:rPr lang="nl-NL" sz="800" dirty="0"/>
              <a:t> </a:t>
            </a:r>
            <a:r>
              <a:rPr lang="nl-NL" sz="800" dirty="0" err="1"/>
              <a:t>aged</a:t>
            </a:r>
            <a:r>
              <a:rPr lang="nl-NL" sz="800" dirty="0"/>
              <a:t> 50 </a:t>
            </a:r>
            <a:r>
              <a:rPr lang="nl-NL" sz="800" dirty="0" err="1"/>
              <a:t>and</a:t>
            </a:r>
            <a:r>
              <a:rPr lang="nl-NL" sz="800" dirty="0"/>
              <a:t> </a:t>
            </a:r>
            <a:r>
              <a:rPr lang="nl-NL" sz="800" dirty="0" err="1"/>
              <a:t>older</a:t>
            </a:r>
            <a:r>
              <a:rPr lang="nl-NL" sz="800" dirty="0"/>
              <a:t> </a:t>
            </a:r>
            <a:r>
              <a:rPr lang="nl-NL" sz="800" dirty="0" err="1"/>
              <a:t>with</a:t>
            </a:r>
            <a:r>
              <a:rPr lang="nl-NL" sz="800" dirty="0"/>
              <a:t> a </a:t>
            </a:r>
            <a:r>
              <a:rPr lang="nl-NL" sz="800" dirty="0" err="1"/>
              <a:t>chronic</a:t>
            </a:r>
            <a:r>
              <a:rPr lang="nl-NL" sz="800" dirty="0"/>
              <a:t> </a:t>
            </a:r>
            <a:r>
              <a:rPr lang="nl-NL" sz="800" dirty="0" err="1"/>
              <a:t>vestibular</a:t>
            </a:r>
            <a:r>
              <a:rPr lang="nl-NL" sz="800" dirty="0"/>
              <a:t> </a:t>
            </a:r>
            <a:r>
              <a:rPr lang="nl-NL" sz="800" dirty="0" err="1"/>
              <a:t>syndrome</a:t>
            </a:r>
            <a:r>
              <a:rPr lang="nl-NL" sz="800" dirty="0"/>
              <a:t> in </a:t>
            </a:r>
            <a:r>
              <a:rPr lang="nl-NL" sz="800" dirty="0" err="1"/>
              <a:t>general</a:t>
            </a:r>
            <a:r>
              <a:rPr lang="nl-NL" sz="800" dirty="0"/>
              <a:t> </a:t>
            </a:r>
            <a:r>
              <a:rPr lang="nl-NL" sz="800" dirty="0" err="1"/>
              <a:t>practice</a:t>
            </a:r>
            <a:r>
              <a:rPr lang="nl-NL" sz="800" dirty="0"/>
              <a:t>: </a:t>
            </a:r>
            <a:r>
              <a:rPr lang="nl-NL" sz="800" dirty="0" err="1"/>
              <a:t>three</a:t>
            </a:r>
            <a:r>
              <a:rPr lang="nl-NL" sz="800" dirty="0"/>
              <a:t> </a:t>
            </a:r>
            <a:r>
              <a:rPr lang="nl-NL" sz="800" dirty="0" err="1"/>
              <a:t>armed</a:t>
            </a:r>
            <a:r>
              <a:rPr lang="nl-NL" sz="800" dirty="0"/>
              <a:t> </a:t>
            </a:r>
            <a:r>
              <a:rPr lang="nl-NL" sz="800" dirty="0" err="1"/>
              <a:t>randomised</a:t>
            </a:r>
            <a:r>
              <a:rPr lang="nl-NL" sz="800" dirty="0"/>
              <a:t> </a:t>
            </a:r>
            <a:r>
              <a:rPr lang="nl-NL" sz="800" dirty="0" err="1"/>
              <a:t>controlled</a:t>
            </a:r>
            <a:r>
              <a:rPr lang="nl-NL" sz="800" dirty="0"/>
              <a:t> trial. BMJ. 2019;367:l5922.</a:t>
            </a:r>
          </a:p>
          <a:p>
            <a:pPr marL="228600" indent="-228600">
              <a:buFont typeface="+mj-lt"/>
              <a:buAutoNum type="arabicPeriod"/>
            </a:pPr>
            <a:r>
              <a:rPr lang="nl-NL" sz="800" dirty="0"/>
              <a:t>van Vugt VA, Bosmans JE, </a:t>
            </a:r>
            <a:r>
              <a:rPr lang="nl-NL" sz="800" dirty="0" err="1"/>
              <a:t>Finch</a:t>
            </a:r>
            <a:r>
              <a:rPr lang="nl-NL" sz="800" dirty="0"/>
              <a:t> AP, van der Wouden JC, van der Horst HE, Maarsingh OR. </a:t>
            </a:r>
            <a:r>
              <a:rPr lang="nl-NL" sz="800" dirty="0" err="1"/>
              <a:t>Cost-effectiveness</a:t>
            </a:r>
            <a:r>
              <a:rPr lang="nl-NL" sz="800" dirty="0"/>
              <a:t> of internet-</a:t>
            </a:r>
            <a:r>
              <a:rPr lang="nl-NL" sz="800" dirty="0" err="1"/>
              <a:t>based</a:t>
            </a:r>
            <a:r>
              <a:rPr lang="nl-NL" sz="800" dirty="0"/>
              <a:t> </a:t>
            </a:r>
            <a:r>
              <a:rPr lang="nl-NL" sz="800" dirty="0" err="1"/>
              <a:t>vestibular</a:t>
            </a:r>
            <a:r>
              <a:rPr lang="nl-NL" sz="800" dirty="0"/>
              <a:t> </a:t>
            </a:r>
            <a:r>
              <a:rPr lang="nl-NL" sz="800" dirty="0" err="1"/>
              <a:t>rehabilitation</a:t>
            </a:r>
            <a:r>
              <a:rPr lang="nl-NL" sz="800" dirty="0"/>
              <a:t> </a:t>
            </a:r>
            <a:r>
              <a:rPr lang="nl-NL" sz="800" dirty="0" err="1"/>
              <a:t>with</a:t>
            </a:r>
            <a:r>
              <a:rPr lang="nl-NL" sz="800" dirty="0"/>
              <a:t> </a:t>
            </a:r>
            <a:r>
              <a:rPr lang="nl-NL" sz="800" dirty="0" err="1"/>
              <a:t>and</a:t>
            </a:r>
            <a:r>
              <a:rPr lang="nl-NL" sz="800" dirty="0"/>
              <a:t> without </a:t>
            </a:r>
            <a:r>
              <a:rPr lang="nl-NL" sz="800" dirty="0" err="1"/>
              <a:t>physiotherapy</a:t>
            </a:r>
            <a:r>
              <a:rPr lang="nl-NL" sz="800" dirty="0"/>
              <a:t> support </a:t>
            </a:r>
            <a:r>
              <a:rPr lang="nl-NL" sz="800" dirty="0" err="1"/>
              <a:t>for</a:t>
            </a:r>
            <a:r>
              <a:rPr lang="nl-NL" sz="800" dirty="0"/>
              <a:t> </a:t>
            </a:r>
            <a:r>
              <a:rPr lang="nl-NL" sz="800" dirty="0" err="1"/>
              <a:t>adults</a:t>
            </a:r>
            <a:r>
              <a:rPr lang="nl-NL" sz="800" dirty="0"/>
              <a:t> </a:t>
            </a:r>
            <a:r>
              <a:rPr lang="nl-NL" sz="800" dirty="0" err="1"/>
              <a:t>aged</a:t>
            </a:r>
            <a:r>
              <a:rPr lang="nl-NL" sz="800" dirty="0"/>
              <a:t> 50 </a:t>
            </a:r>
            <a:r>
              <a:rPr lang="nl-NL" sz="800" dirty="0" err="1"/>
              <a:t>and</a:t>
            </a:r>
            <a:r>
              <a:rPr lang="nl-NL" sz="800" dirty="0"/>
              <a:t> </a:t>
            </a:r>
            <a:r>
              <a:rPr lang="nl-NL" sz="800" dirty="0" err="1"/>
              <a:t>older</a:t>
            </a:r>
            <a:r>
              <a:rPr lang="nl-NL" sz="800" dirty="0"/>
              <a:t> </a:t>
            </a:r>
            <a:r>
              <a:rPr lang="nl-NL" sz="800" dirty="0" err="1"/>
              <a:t>with</a:t>
            </a:r>
            <a:r>
              <a:rPr lang="nl-NL" sz="800" dirty="0"/>
              <a:t> a </a:t>
            </a:r>
            <a:r>
              <a:rPr lang="nl-NL" sz="800" dirty="0" err="1"/>
              <a:t>chronic</a:t>
            </a:r>
            <a:r>
              <a:rPr lang="nl-NL" sz="800" dirty="0"/>
              <a:t> </a:t>
            </a:r>
            <a:r>
              <a:rPr lang="nl-NL" sz="800" dirty="0" err="1"/>
              <a:t>vestibular</a:t>
            </a:r>
            <a:r>
              <a:rPr lang="nl-NL" sz="800" dirty="0"/>
              <a:t> </a:t>
            </a:r>
            <a:r>
              <a:rPr lang="nl-NL" sz="800" dirty="0" err="1"/>
              <a:t>syndrome</a:t>
            </a:r>
            <a:r>
              <a:rPr lang="nl-NL" sz="800" dirty="0"/>
              <a:t> in </a:t>
            </a:r>
            <a:r>
              <a:rPr lang="nl-NL" sz="800" dirty="0" err="1"/>
              <a:t>general</a:t>
            </a:r>
            <a:r>
              <a:rPr lang="nl-NL" sz="800" dirty="0"/>
              <a:t> </a:t>
            </a:r>
            <a:r>
              <a:rPr lang="nl-NL" sz="800" dirty="0" err="1"/>
              <a:t>practice</a:t>
            </a:r>
            <a:r>
              <a:rPr lang="nl-NL" sz="800" dirty="0"/>
              <a:t>. BMJ Open. 2020;10(10):e035583.</a:t>
            </a:r>
          </a:p>
          <a:p>
            <a:pPr marL="228600" indent="-228600">
              <a:buFont typeface="+mj-lt"/>
              <a:buAutoNum type="arabicPeriod"/>
            </a:pPr>
            <a:r>
              <a:rPr lang="nl-NL" sz="800" dirty="0" err="1"/>
              <a:t>Jonsson</a:t>
            </a:r>
            <a:r>
              <a:rPr lang="nl-NL" sz="800" dirty="0"/>
              <a:t> R, </a:t>
            </a:r>
            <a:r>
              <a:rPr lang="nl-NL" sz="800" dirty="0" err="1"/>
              <a:t>Sixt</a:t>
            </a:r>
            <a:r>
              <a:rPr lang="nl-NL" sz="800" dirty="0"/>
              <a:t> E, </a:t>
            </a:r>
            <a:r>
              <a:rPr lang="nl-NL" sz="800" dirty="0" err="1"/>
              <a:t>Landahl</a:t>
            </a:r>
            <a:r>
              <a:rPr lang="nl-NL" sz="800" dirty="0"/>
              <a:t> S, </a:t>
            </a:r>
            <a:r>
              <a:rPr lang="nl-NL" sz="800" dirty="0" err="1"/>
              <a:t>Rosenhall</a:t>
            </a:r>
            <a:r>
              <a:rPr lang="nl-NL" sz="800" dirty="0"/>
              <a:t> U. </a:t>
            </a:r>
            <a:r>
              <a:rPr lang="nl-NL" sz="800" dirty="0" err="1"/>
              <a:t>Prevalence</a:t>
            </a:r>
            <a:r>
              <a:rPr lang="nl-NL" sz="800" dirty="0"/>
              <a:t> of </a:t>
            </a:r>
            <a:r>
              <a:rPr lang="nl-NL" sz="800" dirty="0" err="1"/>
              <a:t>dizziness</a:t>
            </a:r>
            <a:r>
              <a:rPr lang="nl-NL" sz="800" dirty="0"/>
              <a:t> </a:t>
            </a:r>
            <a:r>
              <a:rPr lang="nl-NL" sz="800" dirty="0" err="1"/>
              <a:t>and</a:t>
            </a:r>
            <a:r>
              <a:rPr lang="nl-NL" sz="800" dirty="0"/>
              <a:t> vertigo in </a:t>
            </a:r>
            <a:r>
              <a:rPr lang="nl-NL" sz="800" dirty="0" err="1"/>
              <a:t>an</a:t>
            </a:r>
            <a:r>
              <a:rPr lang="nl-NL" sz="800" dirty="0"/>
              <a:t> </a:t>
            </a:r>
            <a:r>
              <a:rPr lang="nl-NL" sz="800" dirty="0" err="1"/>
              <a:t>urban</a:t>
            </a:r>
            <a:r>
              <a:rPr lang="nl-NL" sz="800" dirty="0"/>
              <a:t> </a:t>
            </a:r>
            <a:r>
              <a:rPr lang="nl-NL" sz="800" dirty="0" err="1"/>
              <a:t>elderly</a:t>
            </a:r>
            <a:r>
              <a:rPr lang="nl-NL" sz="800" dirty="0"/>
              <a:t> </a:t>
            </a:r>
            <a:r>
              <a:rPr lang="nl-NL" sz="800" dirty="0" err="1"/>
              <a:t>population</a:t>
            </a:r>
            <a:r>
              <a:rPr lang="nl-NL" sz="800" dirty="0"/>
              <a:t>. J </a:t>
            </a:r>
            <a:r>
              <a:rPr lang="nl-NL" sz="800" dirty="0" err="1"/>
              <a:t>Vestib</a:t>
            </a:r>
            <a:r>
              <a:rPr lang="nl-NL" sz="800" dirty="0"/>
              <a:t> </a:t>
            </a:r>
            <a:r>
              <a:rPr lang="nl-NL" sz="800" dirty="0" err="1"/>
              <a:t>Res</a:t>
            </a:r>
            <a:r>
              <a:rPr lang="nl-NL" sz="800" dirty="0"/>
              <a:t>. 2004;14(1):47-52.</a:t>
            </a:r>
          </a:p>
          <a:p>
            <a:pPr marL="228600" indent="-228600">
              <a:buFont typeface="+mj-lt"/>
              <a:buAutoNum type="arabicPeriod"/>
            </a:pPr>
            <a:r>
              <a:rPr lang="nl-NL" sz="800" dirty="0"/>
              <a:t>Maarsingh OR, Dros J, Schellevis FG, van Weert HC, van der Windt DA, ter Riet G, et al. </a:t>
            </a:r>
            <a:r>
              <a:rPr lang="nl-NL" sz="800" dirty="0" err="1"/>
              <a:t>Causes</a:t>
            </a:r>
            <a:r>
              <a:rPr lang="nl-NL" sz="800" dirty="0"/>
              <a:t> of persistent </a:t>
            </a:r>
            <a:r>
              <a:rPr lang="nl-NL" sz="800" dirty="0" err="1"/>
              <a:t>dizziness</a:t>
            </a:r>
            <a:r>
              <a:rPr lang="nl-NL" sz="800" dirty="0"/>
              <a:t> in </a:t>
            </a:r>
            <a:r>
              <a:rPr lang="nl-NL" sz="800" dirty="0" err="1"/>
              <a:t>elderly</a:t>
            </a:r>
            <a:r>
              <a:rPr lang="nl-NL" sz="800" dirty="0"/>
              <a:t> </a:t>
            </a:r>
            <a:r>
              <a:rPr lang="nl-NL" sz="800" dirty="0" err="1"/>
              <a:t>patients</a:t>
            </a:r>
            <a:r>
              <a:rPr lang="nl-NL" sz="800" dirty="0"/>
              <a:t> in </a:t>
            </a:r>
            <a:r>
              <a:rPr lang="nl-NL" sz="800" dirty="0" err="1"/>
              <a:t>primary</a:t>
            </a:r>
            <a:r>
              <a:rPr lang="nl-NL" sz="800" dirty="0"/>
              <a:t> care. Ann </a:t>
            </a:r>
            <a:r>
              <a:rPr lang="nl-NL" sz="800" dirty="0" err="1"/>
              <a:t>Fam</a:t>
            </a:r>
            <a:r>
              <a:rPr lang="nl-NL" sz="800" dirty="0"/>
              <a:t> </a:t>
            </a:r>
            <a:r>
              <a:rPr lang="nl-NL" sz="800" dirty="0" err="1"/>
              <a:t>Med</a:t>
            </a:r>
            <a:r>
              <a:rPr lang="nl-NL" sz="800" dirty="0"/>
              <a:t>. 2010;8(3):196-205.</a:t>
            </a:r>
          </a:p>
          <a:p>
            <a:pPr marL="228600" indent="-228600">
              <a:buFont typeface="+mj-lt"/>
              <a:buAutoNum type="arabicPeriod"/>
            </a:pPr>
            <a:r>
              <a:rPr lang="nl-NL" sz="800" dirty="0"/>
              <a:t>van Leeuwen RB, Maarsingh OR, Bruintjes TD. Duizeligheid. </a:t>
            </a:r>
            <a:r>
              <a:rPr lang="nl-NL" sz="800" dirty="0" err="1"/>
              <a:t>Ned</a:t>
            </a:r>
            <a:r>
              <a:rPr lang="nl-NL" sz="800" dirty="0"/>
              <a:t> </a:t>
            </a:r>
            <a:r>
              <a:rPr lang="nl-NL" sz="800" dirty="0" err="1"/>
              <a:t>Tijdschr</a:t>
            </a:r>
            <a:r>
              <a:rPr lang="nl-NL" sz="800" dirty="0"/>
              <a:t> </a:t>
            </a:r>
            <a:r>
              <a:rPr lang="nl-NL" sz="800" dirty="0" err="1"/>
              <a:t>Geneeskd</a:t>
            </a:r>
            <a:r>
              <a:rPr lang="nl-NL" sz="800" dirty="0"/>
              <a:t>. 2022;166:D6709</a:t>
            </a:r>
          </a:p>
          <a:p>
            <a:pPr marL="228600" indent="-228600">
              <a:buFont typeface="+mj-lt"/>
              <a:buAutoNum type="arabicPeriod"/>
            </a:pPr>
            <a:r>
              <a:rPr lang="nl-NL" sz="800" dirty="0" err="1"/>
              <a:t>Newman-Toker</a:t>
            </a:r>
            <a:r>
              <a:rPr lang="nl-NL" sz="800" dirty="0"/>
              <a:t> DE, Dy FJ, </a:t>
            </a:r>
            <a:r>
              <a:rPr lang="nl-NL" sz="800" dirty="0" err="1"/>
              <a:t>Stanton</a:t>
            </a:r>
            <a:r>
              <a:rPr lang="nl-NL" sz="800" dirty="0"/>
              <a:t> VA, Zee DS, </a:t>
            </a:r>
            <a:r>
              <a:rPr lang="nl-NL" sz="800" dirty="0" err="1"/>
              <a:t>Calkins</a:t>
            </a:r>
            <a:r>
              <a:rPr lang="nl-NL" sz="800" dirty="0"/>
              <a:t> H, Robinson KA. How </a:t>
            </a:r>
            <a:r>
              <a:rPr lang="nl-NL" sz="800" dirty="0" err="1"/>
              <a:t>often</a:t>
            </a:r>
            <a:r>
              <a:rPr lang="nl-NL" sz="800" dirty="0"/>
              <a:t> is </a:t>
            </a:r>
            <a:r>
              <a:rPr lang="nl-NL" sz="800" dirty="0" err="1"/>
              <a:t>dizziness</a:t>
            </a:r>
            <a:r>
              <a:rPr lang="nl-NL" sz="800" dirty="0"/>
              <a:t> </a:t>
            </a:r>
            <a:r>
              <a:rPr lang="nl-NL" sz="800" dirty="0" err="1"/>
              <a:t>from</a:t>
            </a:r>
            <a:r>
              <a:rPr lang="nl-NL" sz="800" dirty="0"/>
              <a:t> </a:t>
            </a:r>
            <a:r>
              <a:rPr lang="nl-NL" sz="800" dirty="0" err="1"/>
              <a:t>primary</a:t>
            </a:r>
            <a:r>
              <a:rPr lang="nl-NL" sz="800" dirty="0"/>
              <a:t> </a:t>
            </a:r>
            <a:r>
              <a:rPr lang="nl-NL" sz="800" dirty="0" err="1"/>
              <a:t>cardiovascular</a:t>
            </a:r>
            <a:r>
              <a:rPr lang="nl-NL" sz="800" dirty="0"/>
              <a:t> </a:t>
            </a:r>
            <a:r>
              <a:rPr lang="nl-NL" sz="800" dirty="0" err="1"/>
              <a:t>disease</a:t>
            </a:r>
            <a:r>
              <a:rPr lang="nl-NL" sz="800" dirty="0"/>
              <a:t> </a:t>
            </a:r>
            <a:r>
              <a:rPr lang="nl-NL" sz="800" dirty="0" err="1"/>
              <a:t>true</a:t>
            </a:r>
            <a:r>
              <a:rPr lang="nl-NL" sz="800" dirty="0"/>
              <a:t> vertigo? A </a:t>
            </a:r>
            <a:r>
              <a:rPr lang="nl-NL" sz="800" dirty="0" err="1"/>
              <a:t>systematic</a:t>
            </a:r>
            <a:r>
              <a:rPr lang="nl-NL" sz="800" dirty="0"/>
              <a:t> review. J Gen Intern </a:t>
            </a:r>
            <a:r>
              <a:rPr lang="nl-NL" sz="800" dirty="0" err="1"/>
              <a:t>Med</a:t>
            </a:r>
            <a:r>
              <a:rPr lang="nl-NL" sz="800" dirty="0"/>
              <a:t>. 2008;23(12):2087-94.</a:t>
            </a:r>
          </a:p>
          <a:p>
            <a:pPr marL="228600" indent="-228600">
              <a:buFont typeface="+mj-lt"/>
              <a:buAutoNum type="arabicPeriod"/>
            </a:pPr>
            <a:r>
              <a:rPr lang="nl-NL" sz="800" dirty="0" err="1"/>
              <a:t>Bronstein</a:t>
            </a:r>
            <a:r>
              <a:rPr lang="nl-NL" sz="800" dirty="0"/>
              <a:t> AM, </a:t>
            </a:r>
            <a:r>
              <a:rPr lang="nl-NL" sz="800" dirty="0" err="1"/>
              <a:t>Lempert</a:t>
            </a:r>
            <a:r>
              <a:rPr lang="nl-NL" sz="800" dirty="0"/>
              <a:t> T. Management of </a:t>
            </a:r>
            <a:r>
              <a:rPr lang="nl-NL" sz="800" dirty="0" err="1"/>
              <a:t>the</a:t>
            </a:r>
            <a:r>
              <a:rPr lang="nl-NL" sz="800" dirty="0"/>
              <a:t> </a:t>
            </a:r>
            <a:r>
              <a:rPr lang="nl-NL" sz="800" dirty="0" err="1"/>
              <a:t>patient</a:t>
            </a:r>
            <a:r>
              <a:rPr lang="nl-NL" sz="800" dirty="0"/>
              <a:t> </a:t>
            </a:r>
            <a:r>
              <a:rPr lang="nl-NL" sz="800" dirty="0" err="1"/>
              <a:t>with</a:t>
            </a:r>
            <a:r>
              <a:rPr lang="nl-NL" sz="800" dirty="0"/>
              <a:t> </a:t>
            </a:r>
            <a:r>
              <a:rPr lang="nl-NL" sz="800" dirty="0" err="1"/>
              <a:t>chronic</a:t>
            </a:r>
            <a:r>
              <a:rPr lang="nl-NL" sz="800" dirty="0"/>
              <a:t> </a:t>
            </a:r>
            <a:r>
              <a:rPr lang="nl-NL" sz="800" dirty="0" err="1"/>
              <a:t>dizziness</a:t>
            </a:r>
            <a:r>
              <a:rPr lang="nl-NL" sz="800" dirty="0"/>
              <a:t>. </a:t>
            </a:r>
            <a:r>
              <a:rPr lang="nl-NL" sz="800" dirty="0" err="1"/>
              <a:t>Restor</a:t>
            </a:r>
            <a:r>
              <a:rPr lang="nl-NL" sz="800" dirty="0"/>
              <a:t> </a:t>
            </a:r>
            <a:r>
              <a:rPr lang="nl-NL" sz="800" dirty="0" err="1"/>
              <a:t>Neurol</a:t>
            </a:r>
            <a:r>
              <a:rPr lang="nl-NL" sz="800" dirty="0"/>
              <a:t> </a:t>
            </a:r>
            <a:r>
              <a:rPr lang="nl-NL" sz="800" dirty="0" err="1"/>
              <a:t>Neurosci</a:t>
            </a:r>
            <a:r>
              <a:rPr lang="nl-NL" sz="800" dirty="0"/>
              <a:t>. 2010;28(1):83-90.</a:t>
            </a:r>
          </a:p>
          <a:p>
            <a:pPr marL="228600" indent="-228600">
              <a:buFont typeface="+mj-lt"/>
              <a:buAutoNum type="arabicPeriod"/>
            </a:pPr>
            <a:r>
              <a:rPr lang="nl-NL" sz="800" dirty="0" err="1"/>
              <a:t>Bronstein</a:t>
            </a:r>
            <a:r>
              <a:rPr lang="nl-NL" sz="800" dirty="0"/>
              <a:t> AM, </a:t>
            </a:r>
            <a:r>
              <a:rPr lang="nl-NL" sz="800" dirty="0" err="1"/>
              <a:t>Lempert</a:t>
            </a:r>
            <a:r>
              <a:rPr lang="nl-NL" sz="800" dirty="0"/>
              <a:t> T, </a:t>
            </a:r>
            <a:r>
              <a:rPr lang="nl-NL" sz="800" dirty="0" err="1"/>
              <a:t>Seemungal</a:t>
            </a:r>
            <a:r>
              <a:rPr lang="nl-NL" sz="800" dirty="0"/>
              <a:t> BM. </a:t>
            </a:r>
            <a:r>
              <a:rPr lang="nl-NL" sz="800" dirty="0" err="1"/>
              <a:t>Chronic</a:t>
            </a:r>
            <a:r>
              <a:rPr lang="nl-NL" sz="800" dirty="0"/>
              <a:t> </a:t>
            </a:r>
            <a:r>
              <a:rPr lang="nl-NL" sz="800" dirty="0" err="1"/>
              <a:t>dizziness</a:t>
            </a:r>
            <a:r>
              <a:rPr lang="nl-NL" sz="800" dirty="0"/>
              <a:t>: a practical approach. </a:t>
            </a:r>
            <a:r>
              <a:rPr lang="nl-NL" sz="800" dirty="0" err="1"/>
              <a:t>Pract</a:t>
            </a:r>
            <a:r>
              <a:rPr lang="nl-NL" sz="800" dirty="0"/>
              <a:t> </a:t>
            </a:r>
            <a:r>
              <a:rPr lang="nl-NL" sz="800" dirty="0" err="1"/>
              <a:t>Neurol</a:t>
            </a:r>
            <a:r>
              <a:rPr lang="nl-NL" sz="800" dirty="0"/>
              <a:t>. 2010;10(3):129-39.</a:t>
            </a:r>
          </a:p>
          <a:p>
            <a:pPr marL="228600" indent="-228600">
              <a:buFont typeface="+mj-lt"/>
              <a:buAutoNum type="arabicPeriod"/>
            </a:pPr>
            <a:r>
              <a:rPr lang="nl-NL" sz="800" dirty="0"/>
              <a:t>NHG-werkgroep Duizeligheid. NHG-Standaard Duizeligheid. https://richtlijnen.nhg.org. Utrecht: NHG, 2017.</a:t>
            </a:r>
          </a:p>
          <a:p>
            <a:pPr marL="228600" indent="-228600">
              <a:buFont typeface="+mj-lt"/>
              <a:buAutoNum type="arabicPeriod"/>
            </a:pPr>
            <a:r>
              <a:rPr lang="nl-NL" sz="800" dirty="0" err="1"/>
              <a:t>Murdin</a:t>
            </a:r>
            <a:r>
              <a:rPr lang="nl-NL" sz="800" dirty="0"/>
              <a:t> L, Hussain K, Schilder AG. </a:t>
            </a:r>
            <a:r>
              <a:rPr lang="nl-NL" sz="800" dirty="0" err="1"/>
              <a:t>Betahistine</a:t>
            </a:r>
            <a:r>
              <a:rPr lang="nl-NL" sz="800" dirty="0"/>
              <a:t> </a:t>
            </a:r>
            <a:r>
              <a:rPr lang="nl-NL" sz="800" dirty="0" err="1"/>
              <a:t>for</a:t>
            </a:r>
            <a:r>
              <a:rPr lang="nl-NL" sz="800" dirty="0"/>
              <a:t> </a:t>
            </a:r>
            <a:r>
              <a:rPr lang="nl-NL" sz="800" dirty="0" err="1"/>
              <a:t>symptoms</a:t>
            </a:r>
            <a:r>
              <a:rPr lang="nl-NL" sz="800" dirty="0"/>
              <a:t> of vertigo. </a:t>
            </a:r>
            <a:r>
              <a:rPr lang="nl-NL" sz="800" dirty="0" err="1"/>
              <a:t>Cochrane</a:t>
            </a:r>
            <a:r>
              <a:rPr lang="nl-NL" sz="800" dirty="0"/>
              <a:t> Database </a:t>
            </a:r>
            <a:r>
              <a:rPr lang="nl-NL" sz="800" dirty="0" err="1"/>
              <a:t>Syst</a:t>
            </a:r>
            <a:r>
              <a:rPr lang="nl-NL" sz="800" dirty="0"/>
              <a:t> </a:t>
            </a:r>
            <a:r>
              <a:rPr lang="nl-NL" sz="800" dirty="0" err="1"/>
              <a:t>Rev</a:t>
            </a:r>
            <a:r>
              <a:rPr lang="nl-NL" sz="800" dirty="0"/>
              <a:t>. 2016(6):CD010696.</a:t>
            </a:r>
          </a:p>
          <a:p>
            <a:pPr marL="228600" indent="-228600">
              <a:buFont typeface="+mj-lt"/>
              <a:buAutoNum type="arabicPeriod"/>
            </a:pPr>
            <a:r>
              <a:rPr lang="nl-NL" sz="800" dirty="0"/>
              <a:t>Van Esch B, van der Zaag-</a:t>
            </a:r>
            <a:r>
              <a:rPr lang="nl-NL" sz="800" dirty="0" err="1"/>
              <a:t>Loonen</a:t>
            </a:r>
            <a:r>
              <a:rPr lang="nl-NL" sz="800" dirty="0"/>
              <a:t> H, Bruintjes T, van Benthem PP. </a:t>
            </a:r>
            <a:r>
              <a:rPr lang="nl-NL" sz="800" dirty="0" err="1"/>
              <a:t>Betahistine</a:t>
            </a:r>
            <a:r>
              <a:rPr lang="nl-NL" sz="800" dirty="0"/>
              <a:t> in Meniere's </a:t>
            </a:r>
            <a:r>
              <a:rPr lang="nl-NL" sz="800" dirty="0" err="1"/>
              <a:t>Disease</a:t>
            </a:r>
            <a:r>
              <a:rPr lang="nl-NL" sz="800" dirty="0"/>
              <a:t> or </a:t>
            </a:r>
            <a:r>
              <a:rPr lang="nl-NL" sz="800" dirty="0" err="1"/>
              <a:t>Syndrome</a:t>
            </a:r>
            <a:r>
              <a:rPr lang="nl-NL" sz="800" dirty="0"/>
              <a:t>: A </a:t>
            </a:r>
            <a:r>
              <a:rPr lang="nl-NL" sz="800" dirty="0" err="1"/>
              <a:t>Systematic</a:t>
            </a:r>
            <a:r>
              <a:rPr lang="nl-NL" sz="800" dirty="0"/>
              <a:t> Review. </a:t>
            </a:r>
            <a:r>
              <a:rPr lang="nl-NL" sz="800" dirty="0" err="1"/>
              <a:t>Audiol</a:t>
            </a:r>
            <a:r>
              <a:rPr lang="nl-NL" sz="800" dirty="0"/>
              <a:t> </a:t>
            </a:r>
            <a:r>
              <a:rPr lang="nl-NL" sz="800" dirty="0" err="1"/>
              <a:t>Neurootol</a:t>
            </a:r>
            <a:r>
              <a:rPr lang="nl-NL" sz="800" dirty="0"/>
              <a:t>. 2022;27(1):1-33.</a:t>
            </a:r>
          </a:p>
          <a:p>
            <a:pPr marL="228600" indent="-228600">
              <a:buFont typeface="+mj-lt"/>
              <a:buAutoNum type="arabicPeriod"/>
            </a:pPr>
            <a:r>
              <a:rPr lang="nl-NL" sz="800" dirty="0"/>
              <a:t>Hilton MP, </a:t>
            </a:r>
            <a:r>
              <a:rPr lang="nl-NL" sz="800" dirty="0" err="1"/>
              <a:t>Pinder</a:t>
            </a:r>
            <a:r>
              <a:rPr lang="nl-NL" sz="800" dirty="0"/>
              <a:t> DK. The </a:t>
            </a:r>
            <a:r>
              <a:rPr lang="nl-NL" sz="800" dirty="0" err="1"/>
              <a:t>Epley</a:t>
            </a:r>
            <a:r>
              <a:rPr lang="nl-NL" sz="800" dirty="0"/>
              <a:t> (</a:t>
            </a:r>
            <a:r>
              <a:rPr lang="nl-NL" sz="800" dirty="0" err="1"/>
              <a:t>canalith</a:t>
            </a:r>
            <a:r>
              <a:rPr lang="nl-NL" sz="800" dirty="0"/>
              <a:t> </a:t>
            </a:r>
            <a:r>
              <a:rPr lang="nl-NL" sz="800" dirty="0" err="1"/>
              <a:t>repositioning</a:t>
            </a:r>
            <a:r>
              <a:rPr lang="nl-NL" sz="800" dirty="0"/>
              <a:t>) manoeuvre </a:t>
            </a:r>
            <a:r>
              <a:rPr lang="nl-NL" sz="800" dirty="0" err="1"/>
              <a:t>for</a:t>
            </a:r>
            <a:r>
              <a:rPr lang="nl-NL" sz="800" dirty="0"/>
              <a:t> </a:t>
            </a:r>
            <a:r>
              <a:rPr lang="nl-NL" sz="800" dirty="0" err="1"/>
              <a:t>benign</a:t>
            </a:r>
            <a:r>
              <a:rPr lang="nl-NL" sz="800" dirty="0"/>
              <a:t> </a:t>
            </a:r>
            <a:r>
              <a:rPr lang="nl-NL" sz="800" dirty="0" err="1"/>
              <a:t>paroxysmal</a:t>
            </a:r>
            <a:r>
              <a:rPr lang="nl-NL" sz="800" dirty="0"/>
              <a:t> </a:t>
            </a:r>
            <a:r>
              <a:rPr lang="nl-NL" sz="800" dirty="0" err="1"/>
              <a:t>positional</a:t>
            </a:r>
            <a:r>
              <a:rPr lang="nl-NL" sz="800" dirty="0"/>
              <a:t> vertigo. </a:t>
            </a:r>
            <a:r>
              <a:rPr lang="nl-NL" sz="800" dirty="0" err="1"/>
              <a:t>Cochrane</a:t>
            </a:r>
            <a:r>
              <a:rPr lang="nl-NL" sz="800" dirty="0"/>
              <a:t> Database </a:t>
            </a:r>
            <a:r>
              <a:rPr lang="nl-NL" sz="800" dirty="0" err="1"/>
              <a:t>Syst</a:t>
            </a:r>
            <a:r>
              <a:rPr lang="nl-NL" sz="800" dirty="0"/>
              <a:t> </a:t>
            </a:r>
            <a:r>
              <a:rPr lang="nl-NL" sz="800" dirty="0" err="1"/>
              <a:t>Rev</a:t>
            </a:r>
            <a:r>
              <a:rPr lang="nl-NL" sz="800" dirty="0"/>
              <a:t>. 2014(12):CD003162.</a:t>
            </a:r>
          </a:p>
          <a:p>
            <a:pPr marL="228600" indent="-228600">
              <a:buFont typeface="+mj-lt"/>
              <a:buAutoNum type="arabicPeriod"/>
            </a:pPr>
            <a:endParaRPr lang="nl-NL" sz="800" dirty="0"/>
          </a:p>
        </p:txBody>
      </p:sp>
    </p:spTree>
    <p:extLst>
      <p:ext uri="{BB962C8B-B14F-4D97-AF65-F5344CB8AC3E}">
        <p14:creationId xmlns:p14="http://schemas.microsoft.com/office/powerpoint/2010/main" val="317566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673100" y="1412913"/>
            <a:ext cx="10766044" cy="1325563"/>
          </a:xfrm>
        </p:spPr>
        <p:txBody>
          <a:bodyPr/>
          <a:lstStyle/>
          <a:p>
            <a:pPr algn="ctr"/>
            <a:r>
              <a:rPr lang="en-US" dirty="0" err="1">
                <a:solidFill>
                  <a:srgbClr val="009CB4"/>
                </a:solidFill>
              </a:rPr>
              <a:t>Kennistoets</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pPr algn="ctr"/>
            <a:endParaRPr lang="nl-NL" dirty="0"/>
          </a:p>
          <a:p>
            <a:pPr algn="ctr"/>
            <a:r>
              <a:rPr lang="nl-NL" dirty="0"/>
              <a:t>10 vragen</a:t>
            </a:r>
          </a:p>
          <a:p>
            <a:pPr algn="ctr"/>
            <a:r>
              <a:rPr lang="nl-NL" dirty="0"/>
              <a:t>1 casus</a:t>
            </a:r>
          </a:p>
          <a:p>
            <a:pPr algn="ctr"/>
            <a:r>
              <a:rPr lang="nl-NL" dirty="0"/>
              <a:t>1 stelling</a:t>
            </a:r>
          </a:p>
          <a:p>
            <a:pPr marL="342900" indent="-342900" algn="ctr">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75466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r>
              <a:rPr lang="nl-NL" b="1" dirty="0"/>
              <a:t>Vraag 1</a:t>
            </a:r>
            <a:r>
              <a:rPr lang="nl-NL" dirty="0"/>
              <a:t>.</a:t>
            </a:r>
            <a:r>
              <a:rPr lang="nl-NL" b="1" dirty="0"/>
              <a:t> </a:t>
            </a:r>
            <a:r>
              <a:rPr lang="nl-NL" dirty="0"/>
              <a:t>Hoeveel procent van de mensen van 65 jaar of ouder in de algemene populatie heeft last van duizeligheid?</a:t>
            </a:r>
          </a:p>
          <a:p>
            <a:endParaRPr lang="nl-NL" dirty="0"/>
          </a:p>
          <a:p>
            <a:r>
              <a:rPr lang="nl-NL" dirty="0"/>
              <a:t> 20%</a:t>
            </a:r>
          </a:p>
          <a:p>
            <a:r>
              <a:rPr lang="nl-NL" dirty="0"/>
              <a:t> 40%</a:t>
            </a:r>
          </a:p>
          <a:p>
            <a:r>
              <a:rPr lang="nl-NL" dirty="0"/>
              <a:t> 50%</a:t>
            </a:r>
          </a:p>
          <a:p>
            <a:r>
              <a:rPr lang="nl-NL" dirty="0"/>
              <a:t> 70%</a:t>
            </a:r>
          </a:p>
          <a:p>
            <a:endParaRPr lang="nl-NL" dirty="0"/>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144054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r>
              <a:rPr lang="nl-NL" b="1" dirty="0"/>
              <a:t>Vraag 2</a:t>
            </a:r>
            <a:r>
              <a:rPr lang="nl-NL" dirty="0"/>
              <a:t>. Wat is de meest voorkomende oorzaak van duizeligheid in de eerste lijn?</a:t>
            </a:r>
          </a:p>
          <a:p>
            <a:endParaRPr lang="nl-NL" dirty="0"/>
          </a:p>
          <a:p>
            <a:r>
              <a:rPr lang="nl-NL" dirty="0"/>
              <a:t> Benigne paroxysmale positieduizeligheid (BPPD)</a:t>
            </a:r>
          </a:p>
          <a:p>
            <a:r>
              <a:rPr lang="nl-NL" dirty="0"/>
              <a:t> Neuritis vestibularis</a:t>
            </a:r>
          </a:p>
          <a:p>
            <a:r>
              <a:rPr lang="nl-NL" dirty="0"/>
              <a:t> Orthostatische hypotensie</a:t>
            </a:r>
          </a:p>
          <a:p>
            <a:r>
              <a:rPr lang="nl-NL" dirty="0"/>
              <a:t> Angstklachten/angststoornis</a:t>
            </a:r>
          </a:p>
          <a:p>
            <a:endParaRPr lang="nl-NL" dirty="0"/>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393880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en-US" dirty="0" err="1">
                <a:solidFill>
                  <a:srgbClr val="009CB4"/>
                </a:solidFill>
              </a:rPr>
              <a:t>Kennistoets</a:t>
            </a:r>
            <a:endParaRPr lang="en-US" noProof="0" dirty="0">
              <a:solidFill>
                <a:srgbClr val="009CB4"/>
              </a:solidFill>
            </a:endParaRP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10766044" cy="3751308"/>
          </a:xfrm>
        </p:spPr>
        <p:txBody>
          <a:bodyPr/>
          <a:lstStyle/>
          <a:p>
            <a:r>
              <a:rPr lang="nl-NL" b="1" dirty="0"/>
              <a:t>Vraag 3</a:t>
            </a:r>
            <a:r>
              <a:rPr lang="nl-NL" dirty="0"/>
              <a:t>. Duizeligheid door een cardiovasculaire oorzaak uit zich als een licht gevoel in het hoofd. </a:t>
            </a:r>
          </a:p>
          <a:p>
            <a:endParaRPr lang="nl-NL" dirty="0"/>
          </a:p>
          <a:p>
            <a:r>
              <a:rPr lang="nl-NL" dirty="0"/>
              <a:t> Waar</a:t>
            </a:r>
          </a:p>
          <a:p>
            <a:r>
              <a:rPr lang="nl-NL" dirty="0"/>
              <a:t> Niet waar</a:t>
            </a:r>
          </a:p>
          <a:p>
            <a:endParaRPr lang="nl-NL" dirty="0"/>
          </a:p>
          <a:p>
            <a:pPr marL="342900" indent="-342900">
              <a:buFont typeface="Arial" panose="020B0604020202020204" pitchFamily="34" charset="0"/>
              <a:buChar char="•"/>
            </a:pPr>
            <a:endParaRPr lang="en-US" noProof="0" dirty="0"/>
          </a:p>
        </p:txBody>
      </p:sp>
      <p:sp>
        <p:nvSpPr>
          <p:cNvPr id="5" name="Tijdelijke aanduiding voor voettekst 4">
            <a:extLst>
              <a:ext uri="{FF2B5EF4-FFF2-40B4-BE49-F238E27FC236}">
                <a16:creationId xmlns:a16="http://schemas.microsoft.com/office/drawing/2014/main" id="{A707929B-4F4F-4DFB-A065-2B06B01395DF}"/>
              </a:ext>
            </a:extLst>
          </p:cNvPr>
          <p:cNvSpPr>
            <a:spLocks noGrp="1"/>
          </p:cNvSpPr>
          <p:nvPr>
            <p:ph type="ftr" sz="quarter" idx="11"/>
          </p:nvPr>
        </p:nvSpPr>
        <p:spPr>
          <a:xfrm>
            <a:off x="711199" y="6334125"/>
            <a:ext cx="5781675" cy="476250"/>
          </a:xfrm>
        </p:spPr>
        <p:txBody>
          <a:bodyPr/>
          <a:lstStyle/>
          <a:p>
            <a:r>
              <a:rPr lang="nl-NL" dirty="0"/>
              <a:t>Amsterdam Public Health research </a:t>
            </a:r>
            <a:r>
              <a:rPr lang="nl-NL" dirty="0" err="1"/>
              <a:t>institute</a:t>
            </a:r>
            <a:r>
              <a:rPr lang="nl-NL" dirty="0"/>
              <a:t> | 2023</a:t>
            </a:r>
          </a:p>
        </p:txBody>
      </p:sp>
    </p:spTree>
    <p:extLst>
      <p:ext uri="{BB962C8B-B14F-4D97-AF65-F5344CB8AC3E}">
        <p14:creationId xmlns:p14="http://schemas.microsoft.com/office/powerpoint/2010/main" val="132715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56fe7e2-4d68-4976-ac92-221b6ad69799">
      <Terms xmlns="http://schemas.microsoft.com/office/infopath/2007/PartnerControls"/>
    </lcf76f155ced4ddcb4097134ff3c332f>
    <TaxCatchAll xmlns="cd87aaa9-2764-4ca5-98d6-90994324bc5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DBC6628A48AAC45AC23CD64CE1C9E98" ma:contentTypeVersion="18" ma:contentTypeDescription="Een nieuw document maken." ma:contentTypeScope="" ma:versionID="8b207d97a53bb5aca67846b764455997">
  <xsd:schema xmlns:xsd="http://www.w3.org/2001/XMLSchema" xmlns:xs="http://www.w3.org/2001/XMLSchema" xmlns:p="http://schemas.microsoft.com/office/2006/metadata/properties" xmlns:ns2="156fe7e2-4d68-4976-ac92-221b6ad69799" xmlns:ns3="cd87aaa9-2764-4ca5-98d6-90994324bc54" targetNamespace="http://schemas.microsoft.com/office/2006/metadata/properties" ma:root="true" ma:fieldsID="4237669b0fe527332cfcf89591cd27c5" ns2:_="" ns3:_="">
    <xsd:import namespace="156fe7e2-4d68-4976-ac92-221b6ad69799"/>
    <xsd:import namespace="cd87aaa9-2764-4ca5-98d6-90994324bc5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6fe7e2-4d68-4976-ac92-221b6ad697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296240b3-82fb-446b-a13e-4fc46c6b656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87aaa9-2764-4ca5-98d6-90994324bc54"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341cfa9a-6210-4ad6-9c0b-878eecee2b85}" ma:internalName="TaxCatchAll" ma:showField="CatchAllData" ma:web="cd87aaa9-2764-4ca5-98d6-90994324bc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676D50-EC38-4627-843D-B0319683951D}">
  <ds:schemaRefs>
    <ds:schemaRef ds:uri="http://schemas.microsoft.com/office/2006/metadata/properties"/>
    <ds:schemaRef ds:uri="http://schemas.microsoft.com/office/infopath/2007/PartnerControls"/>
    <ds:schemaRef ds:uri="156fe7e2-4d68-4976-ac92-221b6ad69799"/>
    <ds:schemaRef ds:uri="cd87aaa9-2764-4ca5-98d6-90994324bc54"/>
  </ds:schemaRefs>
</ds:datastoreItem>
</file>

<file path=customXml/itemProps2.xml><?xml version="1.0" encoding="utf-8"?>
<ds:datastoreItem xmlns:ds="http://schemas.openxmlformats.org/officeDocument/2006/customXml" ds:itemID="{C34E6D7C-8B55-429C-8C5B-6CBD4B7BBC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6fe7e2-4d68-4976-ac92-221b6ad69799"/>
    <ds:schemaRef ds:uri="cd87aaa9-2764-4ca5-98d6-90994324bc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7C462B-6E42-4383-BC0B-8B13D6A121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1284</TotalTime>
  <Words>3493</Words>
  <Application>Microsoft Office PowerPoint</Application>
  <PresentationFormat>Widescreen</PresentationFormat>
  <Paragraphs>438</Paragraphs>
  <Slides>52</Slides>
  <Notes>7</Notes>
  <HiddenSlides>0</HiddenSlides>
  <MMClips>1</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Kantoorthema</vt:lpstr>
      <vt:lpstr>FTO - Chronische duizeligheid</vt:lpstr>
      <vt:lpstr>Programma</vt:lpstr>
      <vt:lpstr>Doel</vt:lpstr>
      <vt:lpstr>Achtergrond</vt:lpstr>
      <vt:lpstr>Leerdoelen</vt:lpstr>
      <vt:lpstr>Kennistoets</vt:lpstr>
      <vt:lpstr>Kennistoets</vt:lpstr>
      <vt:lpstr>Kennistoets</vt:lpstr>
      <vt:lpstr>Kennistoets</vt:lpstr>
      <vt:lpstr>Kennistoets</vt:lpstr>
      <vt:lpstr>Kennistoets</vt:lpstr>
      <vt:lpstr>Kennistoets</vt:lpstr>
      <vt:lpstr>Kennistoets</vt:lpstr>
      <vt:lpstr>Kennistoets</vt:lpstr>
      <vt:lpstr>Kennistoets</vt:lpstr>
      <vt:lpstr>Kennistoets</vt:lpstr>
      <vt:lpstr>Kennistoets - antwoorden</vt:lpstr>
      <vt:lpstr>Kennistoets - antwoorden</vt:lpstr>
      <vt:lpstr>Kennistoets - antwoorden</vt:lpstr>
      <vt:lpstr>Kennistoets - antwoorden</vt:lpstr>
      <vt:lpstr>Kennistoets - antwoorden</vt:lpstr>
      <vt:lpstr>Kennistoets - antwoorden</vt:lpstr>
      <vt:lpstr>Kennistoets - antwoorden</vt:lpstr>
      <vt:lpstr>Kennistoets - antwoorden</vt:lpstr>
      <vt:lpstr>Kennistoets - antwoorden</vt:lpstr>
      <vt:lpstr>Kennistoets - antwoorden</vt:lpstr>
      <vt:lpstr>Kennistoets - antwoorden</vt:lpstr>
      <vt:lpstr>Kennistoets - antwoorden</vt:lpstr>
      <vt:lpstr>Kennistoets - antwoorden</vt:lpstr>
      <vt:lpstr>Kennistoets - antwoorden</vt:lpstr>
      <vt:lpstr>Kennistoets</vt:lpstr>
      <vt:lpstr>PowerPoint Presentation</vt:lpstr>
      <vt:lpstr>Kennistoets</vt:lpstr>
      <vt:lpstr>Kennistoets</vt:lpstr>
      <vt:lpstr>Kennistoets</vt:lpstr>
      <vt:lpstr>Kennistoets - antwoorden</vt:lpstr>
      <vt:lpstr>Kennistoets - antwoorden</vt:lpstr>
      <vt:lpstr>Kennistoets - antwoorden</vt:lpstr>
      <vt:lpstr>Kennistoets</vt:lpstr>
      <vt:lpstr>Prescriptiecijfers</vt:lpstr>
      <vt:lpstr>Prescriptiecijfers</vt:lpstr>
      <vt:lpstr>OPTIONEEL: Prescriptiecijfers</vt:lpstr>
      <vt:lpstr>Prescriptiecijfers</vt:lpstr>
      <vt:lpstr>OPTIONEEL: Prescriptiecijfers</vt:lpstr>
      <vt:lpstr>Nieuwe behandeling!</vt:lpstr>
      <vt:lpstr>Nieuwe behandeling!</vt:lpstr>
      <vt:lpstr>Nieuwe behandeling!</vt:lpstr>
      <vt:lpstr>Nieuwe behandeling!</vt:lpstr>
      <vt:lpstr>Meer informatie over Vertigo Training</vt:lpstr>
      <vt:lpstr>Afsluiting</vt:lpstr>
      <vt:lpstr>PowerPoint Presentation</vt:lpstr>
      <vt:lpstr>Literatuur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Olaf van der Grijspaarde</dc:creator>
  <cp:keywords/>
  <dc:description/>
  <cp:lastModifiedBy>Ngo, T.N.H. (Hà)</cp:lastModifiedBy>
  <cp:revision>117</cp:revision>
  <dcterms:created xsi:type="dcterms:W3CDTF">2018-06-28T15:32:29Z</dcterms:created>
  <dcterms:modified xsi:type="dcterms:W3CDTF">2025-04-02T07:56:44Z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0x010100CDBC6628A48AAC45AC23CD64CE1C9E98</vt:lpwstr>
  </property>
  <property fmtid="{D5CDD505-2E9C-101B-9397-08002B2CF9AE}" pid="3" name="MediaServiceImageTags">
    <vt:lpwstr/>
  </property>
</Properties>
</file>