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2" r:id="rId5"/>
  </p:sldMasterIdLst>
  <p:notesMasterIdLst>
    <p:notesMasterId r:id="rId32"/>
  </p:notesMasterIdLst>
  <p:handoutMasterIdLst>
    <p:handoutMasterId r:id="rId33"/>
  </p:handoutMasterIdLst>
  <p:sldIdLst>
    <p:sldId id="375" r:id="rId6"/>
    <p:sldId id="333" r:id="rId7"/>
    <p:sldId id="335" r:id="rId8"/>
    <p:sldId id="336" r:id="rId9"/>
    <p:sldId id="369" r:id="rId10"/>
    <p:sldId id="366" r:id="rId11"/>
    <p:sldId id="367" r:id="rId12"/>
    <p:sldId id="376" r:id="rId13"/>
    <p:sldId id="377" r:id="rId14"/>
    <p:sldId id="368" r:id="rId15"/>
    <p:sldId id="371" r:id="rId16"/>
    <p:sldId id="372" r:id="rId17"/>
    <p:sldId id="373" r:id="rId18"/>
    <p:sldId id="294" r:id="rId19"/>
    <p:sldId id="338" r:id="rId20"/>
    <p:sldId id="343" r:id="rId21"/>
    <p:sldId id="379" r:id="rId22"/>
    <p:sldId id="374" r:id="rId23"/>
    <p:sldId id="356" r:id="rId24"/>
    <p:sldId id="346" r:id="rId25"/>
    <p:sldId id="351" r:id="rId26"/>
    <p:sldId id="347" r:id="rId27"/>
    <p:sldId id="349" r:id="rId28"/>
    <p:sldId id="348" r:id="rId29"/>
    <p:sldId id="360" r:id="rId30"/>
    <p:sldId id="354" r:id="rId31"/>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ttje, P." initials="SP" lastIdx="0" clrIdx="0">
    <p:extLst>
      <p:ext uri="{19B8F6BF-5375-455C-9EA6-DF929625EA0E}">
        <p15:presenceInfo xmlns:p15="http://schemas.microsoft.com/office/powerpoint/2012/main" userId="Slottje, 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F07814"/>
    <a:srgbClr val="E89E00"/>
    <a:srgbClr val="FF3399"/>
    <a:srgbClr val="003741"/>
    <a:srgbClr val="6AB650"/>
    <a:srgbClr val="00373E"/>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B957-05A6-AC67-3DE2-41DE2C9ABE2D}" v="4" dt="2023-09-07T08:40:05.703"/>
    <p1510:client id="{902007B6-FFC9-CCD7-6C24-FD8EA9202F27}" v="1" dt="2023-09-06T15:43:42.8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564" autoAdjust="0"/>
  </p:normalViewPr>
  <p:slideViewPr>
    <p:cSldViewPr snapToGrid="0">
      <p:cViewPr varScale="1">
        <p:scale>
          <a:sx n="42" d="100"/>
          <a:sy n="42" d="100"/>
        </p:scale>
        <p:origin x="2034" y="42"/>
      </p:cViewPr>
      <p:guideLst/>
    </p:cSldViewPr>
  </p:slideViewPr>
  <p:outlineViewPr>
    <p:cViewPr>
      <p:scale>
        <a:sx n="33" d="100"/>
        <a:sy n="33" d="100"/>
      </p:scale>
      <p:origin x="0" y="-7680"/>
    </p:cViewPr>
  </p:outlineViewPr>
  <p:notesTextViewPr>
    <p:cViewPr>
      <p:scale>
        <a:sx n="1" d="1"/>
        <a:sy n="1" d="1"/>
      </p:scale>
      <p:origin x="0" y="0"/>
    </p:cViewPr>
  </p:notesTextViewPr>
  <p:notesViewPr>
    <p:cSldViewPr snapToGrid="0">
      <p:cViewPr varScale="1">
        <p:scale>
          <a:sx n="62" d="100"/>
          <a:sy n="62"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16F51AB-D1AF-4A30-9AD5-FFAC58C6C3AB}" type="datetimeFigureOut">
              <a:rPr lang="nl-NL" smtClean="0"/>
              <a:t>7-9-2023</a:t>
            </a:fld>
            <a:endParaRPr lang="nl-NL"/>
          </a:p>
        </p:txBody>
      </p:sp>
      <p:sp>
        <p:nvSpPr>
          <p:cNvPr id="4" name="Tijdelijke aanduiding voor voettekst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EF01ECC-D137-4466-AC05-13AE432C9C33}" type="slidenum">
              <a:rPr lang="nl-NL" smtClean="0"/>
              <a:t>‹nr.›</a:t>
            </a:fld>
            <a:endParaRPr lang="nl-NL"/>
          </a:p>
        </p:txBody>
      </p:sp>
    </p:spTree>
    <p:extLst>
      <p:ext uri="{BB962C8B-B14F-4D97-AF65-F5344CB8AC3E}">
        <p14:creationId xmlns:p14="http://schemas.microsoft.com/office/powerpoint/2010/main" val="99152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B4459EA-9E68-4B15-ADD3-336A8DAC671A}" type="datetimeFigureOut">
              <a:rPr lang="nl-NL" smtClean="0"/>
              <a:t>7-9-2023</a:t>
            </a:fld>
            <a:endParaRPr lang="nl-NL"/>
          </a:p>
        </p:txBody>
      </p:sp>
      <p:sp>
        <p:nvSpPr>
          <p:cNvPr id="4" name="Tijdelijke aanduiding voor dia-afbeelding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groep nog even mee in de</a:t>
            </a:r>
            <a:r>
              <a:rPr lang="nl-NL" baseline="0" dirty="0"/>
              <a:t> keuze om dit onderwerp op de Spiegelaar wijze aan te pakken: met data, duiden, dialoog én doen. En cyclisch volgens PDCA en dat dit de tweede keer spiegelen is om te Controleren hoe het ervoor staat, wat hoe bereikt en gelukt is en waarom (niet). En om verbeterplannen te Actualiseren: wat behouden, wat vraagt om welke vervolgacties.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230503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a:t>
            </a:r>
            <a:r>
              <a:rPr lang="nl-NL" baseline="0" dirty="0"/>
              <a:t> eerste kijken we naar de noemer; hoeveel 20-50 jarigen patiënten zijn er per praktijk (geel), hoeveel daarvan hadden contact met de praktijk voor welke reden dan ook (groen) </a:t>
            </a:r>
            <a:r>
              <a:rPr lang="nl-NL" baseline="0" dirty="0" err="1"/>
              <a:t>cq</a:t>
            </a:r>
            <a:r>
              <a:rPr lang="nl-NL" baseline="0" dirty="0"/>
              <a:t> voor moeheid (rood). Lichte kleuren zijn aantallen in jaar X, donkere kleuren jaar X+1.  </a:t>
            </a:r>
          </a:p>
          <a:p>
            <a:r>
              <a:rPr lang="nl-NL" baseline="0" dirty="0"/>
              <a:t>Er zijn in dit voorbeeld wat lichte schommelingen in de aantallen, maar geen heel bijzondere verandering. De RODE zijn de noemer waarmee we nu verder gaan om te kijken naar % waarbij lab gedaan is en welk lab.</a:t>
            </a:r>
          </a:p>
          <a:p>
            <a:r>
              <a:rPr lang="nl-NL" baseline="0" dirty="0"/>
              <a:t>** In dit voorbeeld is praktijk 2 van HIS veranderd, waardoor er mogelijk minder contacten zijn daar </a:t>
            </a:r>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15</a:t>
            </a:fld>
            <a:endParaRPr lang="nl-NL"/>
          </a:p>
        </p:txBody>
      </p:sp>
    </p:spTree>
    <p:extLst>
      <p:ext uri="{BB962C8B-B14F-4D97-AF65-F5344CB8AC3E}">
        <p14:creationId xmlns:p14="http://schemas.microsoft.com/office/powerpoint/2010/main" val="376027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a:t>
            </a:r>
            <a:r>
              <a:rPr lang="nl-NL" baseline="0" dirty="0"/>
              <a:t> i</a:t>
            </a:r>
            <a:r>
              <a:rPr lang="nl-NL" dirty="0"/>
              <a:t>n percentages</a:t>
            </a:r>
            <a:r>
              <a:rPr lang="nl-NL" baseline="0" dirty="0"/>
              <a:t> h</a:t>
            </a:r>
            <a:r>
              <a:rPr lang="nl-NL" dirty="0"/>
              <a:t>et aantal 20-50 jarige met een A04 contact.</a:t>
            </a:r>
          </a:p>
          <a:p>
            <a:r>
              <a:rPr lang="nl-NL" dirty="0"/>
              <a:t>In dit voorbeeld: Op</a:t>
            </a:r>
            <a:r>
              <a:rPr lang="nl-NL" baseline="0" dirty="0"/>
              <a:t> wijkniveau zijn de percentages gelijk gebleven, per praktijk verschillen: sommige prakijken hebben procentueel iets meer A04 contact en sommigen minder dan in het voorgaande jaar</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16</a:t>
            </a:fld>
            <a:endParaRPr lang="nl-NL"/>
          </a:p>
        </p:txBody>
      </p:sp>
    </p:spTree>
    <p:extLst>
      <p:ext uri="{BB962C8B-B14F-4D97-AF65-F5344CB8AC3E}">
        <p14:creationId xmlns:p14="http://schemas.microsoft.com/office/powerpoint/2010/main" val="80507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3334073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80344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Uitleg in dit voorbeeld: </a:t>
            </a:r>
          </a:p>
          <a:p>
            <a:r>
              <a:rPr lang="nl-NL" dirty="0"/>
              <a:t>In</a:t>
            </a:r>
            <a:r>
              <a:rPr lang="nl-NL" baseline="0" dirty="0"/>
              <a:t> de wijkgroep is bij 59% van de 20-50 jarigen met minstens 1 A04 contact bloedonderzoek gedaan in jaar X+1. Dit is minder dan in het voorgaande jaar X (64%). </a:t>
            </a:r>
          </a:p>
          <a:p>
            <a:r>
              <a:rPr lang="nl-NL" baseline="0" dirty="0"/>
              <a:t>Wanneer gekeken wordt of de vier bloedonderzoeken die worden aanbevolen in jaar X+1 zijn gedaan, dan is het percentage 33%. Dit is meer dan in voorgaand jaar X (26%). </a:t>
            </a:r>
          </a:p>
          <a:p>
            <a:r>
              <a:rPr lang="nl-NL" baseline="0" dirty="0"/>
              <a:t>Op wijkgroep niveau is bij minder mensen met A04 bloedonderzoek gedaan (% is gedaald) en bij meer mensen met A04 de aanbevolen vier bloedonderzoeken gedaan (%verhoogd)</a:t>
            </a:r>
          </a:p>
          <a:p>
            <a:r>
              <a:rPr lang="nl-NL" sz="1400" baseline="0" dirty="0"/>
              <a:t>Op de volgende dia is te zien om hoeveel patiënten dit gaat.</a:t>
            </a:r>
            <a:endParaRPr lang="nl-NL" sz="1400"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58113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Aanbevolen zet: </a:t>
            </a:r>
            <a:r>
              <a:rPr lang="nl-NL" dirty="0" err="1"/>
              <a:t>Hb</a:t>
            </a:r>
            <a:r>
              <a:rPr lang="nl-NL" dirty="0"/>
              <a:t>, BSE(of CRP afhankelijk</a:t>
            </a:r>
            <a:r>
              <a:rPr lang="nl-NL" baseline="0" dirty="0"/>
              <a:t> van het lab</a:t>
            </a:r>
            <a:r>
              <a:rPr lang="nl-NL" dirty="0"/>
              <a:t>), glucose en TSH.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Ter vergelijk ook het aantal 20-50 jarigen</a:t>
            </a:r>
            <a:r>
              <a:rPr lang="nl-NL" sz="1200" kern="1200" baseline="0" dirty="0">
                <a:solidFill>
                  <a:schemeClr val="tx1"/>
                </a:solidFill>
                <a:effectLst/>
                <a:latin typeface="+mn-lt"/>
                <a:ea typeface="+mn-ea"/>
                <a:cs typeface="+mn-cs"/>
              </a:rPr>
              <a:t> met een A04 contact per praktijk. </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Rood: In absolute aantallen hebben drie praktijken meer 20-50 jarigen</a:t>
            </a:r>
            <a:r>
              <a:rPr lang="nl-NL" sz="1200" kern="1200" baseline="0" dirty="0">
                <a:solidFill>
                  <a:schemeClr val="tx1"/>
                </a:solidFill>
                <a:effectLst/>
                <a:latin typeface="+mn-lt"/>
                <a:ea typeface="+mn-ea"/>
                <a:cs typeface="+mn-cs"/>
              </a:rPr>
              <a:t> met A04 contact in periode jaar X+1 </a:t>
            </a:r>
            <a:r>
              <a:rPr lang="nl-NL" sz="1200" kern="1200" baseline="0" dirty="0" err="1">
                <a:solidFill>
                  <a:schemeClr val="tx1"/>
                </a:solidFill>
                <a:effectLst/>
                <a:latin typeface="+mn-lt"/>
                <a:ea typeface="+mn-ea"/>
                <a:cs typeface="+mn-cs"/>
              </a:rPr>
              <a:t>tov</a:t>
            </a:r>
            <a:r>
              <a:rPr lang="nl-NL" sz="1200" kern="1200" baseline="0" dirty="0">
                <a:solidFill>
                  <a:schemeClr val="tx1"/>
                </a:solidFill>
                <a:effectLst/>
                <a:latin typeface="+mn-lt"/>
                <a:ea typeface="+mn-ea"/>
                <a:cs typeface="+mn-cs"/>
              </a:rPr>
              <a:t> jaar X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GRIJS: Bij alle praktijken is het aantal 20-50 jarigen met A04 met bloedonderzoek (lab) gedaald of gelijk gebleven in jaar X+1 </a:t>
            </a:r>
            <a:r>
              <a:rPr lang="nl-NL" sz="1200" kern="1200" baseline="0" dirty="0" err="1">
                <a:solidFill>
                  <a:schemeClr val="tx1"/>
                </a:solidFill>
                <a:effectLst/>
                <a:latin typeface="+mn-lt"/>
                <a:ea typeface="+mn-ea"/>
                <a:cs typeface="+mn-cs"/>
              </a:rPr>
              <a:t>tov</a:t>
            </a:r>
            <a:r>
              <a:rPr lang="nl-NL" sz="1200" kern="1200" baseline="0" dirty="0">
                <a:solidFill>
                  <a:schemeClr val="tx1"/>
                </a:solidFill>
                <a:effectLst/>
                <a:latin typeface="+mn-lt"/>
                <a:ea typeface="+mn-ea"/>
                <a:cs typeface="+mn-cs"/>
              </a:rPr>
              <a:t> jaar X.</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GEEL: Bij alle praktijken is het aantal 20-50 jarigen met golden </a:t>
            </a:r>
            <a:r>
              <a:rPr lang="nl-NL" sz="1200" kern="1200" baseline="0" dirty="0" err="1">
                <a:solidFill>
                  <a:schemeClr val="tx1"/>
                </a:solidFill>
                <a:effectLst/>
                <a:latin typeface="+mn-lt"/>
                <a:ea typeface="+mn-ea"/>
                <a:cs typeface="+mn-cs"/>
              </a:rPr>
              <a:t>four</a:t>
            </a:r>
            <a:r>
              <a:rPr lang="nl-NL" sz="1200" kern="1200" baseline="0" dirty="0">
                <a:solidFill>
                  <a:schemeClr val="tx1"/>
                </a:solidFill>
                <a:effectLst/>
                <a:latin typeface="+mn-lt"/>
                <a:ea typeface="+mn-ea"/>
                <a:cs typeface="+mn-cs"/>
              </a:rPr>
              <a:t> gestegen in jaar X+1 </a:t>
            </a:r>
            <a:r>
              <a:rPr lang="nl-NL" sz="1200" kern="1200" baseline="0" dirty="0" err="1">
                <a:solidFill>
                  <a:schemeClr val="tx1"/>
                </a:solidFill>
                <a:effectLst/>
                <a:latin typeface="+mn-lt"/>
                <a:ea typeface="+mn-ea"/>
                <a:cs typeface="+mn-cs"/>
              </a:rPr>
              <a:t>tov</a:t>
            </a:r>
            <a:r>
              <a:rPr lang="nl-NL" sz="1200" kern="1200" baseline="0" dirty="0">
                <a:solidFill>
                  <a:schemeClr val="tx1"/>
                </a:solidFill>
                <a:effectLst/>
                <a:latin typeface="+mn-lt"/>
                <a:ea typeface="+mn-ea"/>
                <a:cs typeface="+mn-cs"/>
              </a:rPr>
              <a:t> jaar X.</a:t>
            </a:r>
            <a:endParaRPr lang="nl-NL"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baseline="0" dirty="0">
                <a:solidFill>
                  <a:schemeClr val="tx1"/>
                </a:solidFill>
                <a:effectLst/>
                <a:latin typeface="+mn-lt"/>
                <a:ea typeface="+mn-ea"/>
                <a:cs typeface="+mn-cs"/>
              </a:rPr>
              <a:t>Nodig de groep uit om te reflecteren op deze cijfers: komt het overeen met je verwachting en je voornemens? Valt je praktijk op? Hoe?</a:t>
            </a:r>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20</a:t>
            </a:fld>
            <a:endParaRPr lang="nl-NL"/>
          </a:p>
        </p:txBody>
      </p:sp>
    </p:spTree>
    <p:extLst>
      <p:ext uri="{BB962C8B-B14F-4D97-AF65-F5344CB8AC3E}">
        <p14:creationId xmlns:p14="http://schemas.microsoft.com/office/powerpoint/2010/main" val="347226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voorbeeld: 36% </a:t>
            </a:r>
            <a:r>
              <a:rPr lang="nl-NL" baseline="0" dirty="0"/>
              <a:t>van de patiënten die met A04 in huisartspraktijk kwam </a:t>
            </a:r>
            <a:r>
              <a:rPr lang="nl-NL" baseline="0" dirty="0" smtClean="0"/>
              <a:t>in jaar </a:t>
            </a:r>
            <a:r>
              <a:rPr lang="nl-NL" baseline="0" dirty="0"/>
              <a:t>X+1 in de wijkgroep kreeg een of meer vitaminebepaling(en). Vergeleken met dezelfde periode een jaar eerder  is dat in de wijkgroep gedaald (van 52% naar 36%). Bij alle praktijken is dit percentage gedaald.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3452769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voorbeeld: 36%</a:t>
            </a:r>
            <a:r>
              <a:rPr lang="nl-NL" baseline="0" dirty="0"/>
              <a:t> van de patiënten die met A04 in huisartspraktijk kwam in jaar X+1 in de wijkgroep kreeg een of meer vitaminebepaling(en).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Uitleg: </a:t>
            </a:r>
            <a:r>
              <a:rPr lang="nl-NL" b="1" dirty="0"/>
              <a:t>Geel</a:t>
            </a:r>
            <a:r>
              <a:rPr lang="nl-NL" dirty="0"/>
              <a:t>:%</a:t>
            </a:r>
            <a:r>
              <a:rPr lang="nl-NL" baseline="0" dirty="0"/>
              <a:t> 20-50 jarigen met A04 waarbij vitamine B1 (</a:t>
            </a:r>
            <a:r>
              <a:rPr lang="nl-NL" baseline="0" dirty="0" err="1"/>
              <a:t>thiamine</a:t>
            </a:r>
            <a:r>
              <a:rPr lang="nl-NL" baseline="0" dirty="0"/>
              <a:t>) is bepaald</a:t>
            </a:r>
          </a:p>
          <a:p>
            <a:r>
              <a:rPr lang="nl-NL" b="1" baseline="0" dirty="0"/>
              <a:t>Roze balk</a:t>
            </a:r>
            <a:r>
              <a:rPr lang="nl-NL" b="0" baseline="0" dirty="0"/>
              <a:t>: </a:t>
            </a:r>
            <a:r>
              <a:rPr lang="nl-NL" baseline="0" dirty="0"/>
              <a:t>%vitamine B6 </a:t>
            </a:r>
          </a:p>
          <a:p>
            <a:r>
              <a:rPr lang="nl-NL" b="1" baseline="0" dirty="0"/>
              <a:t>Groene balk</a:t>
            </a:r>
            <a:r>
              <a:rPr lang="nl-NL" baseline="0" dirty="0"/>
              <a:t>: %vitamine B11 (foliumzuur)</a:t>
            </a:r>
          </a:p>
          <a:p>
            <a:r>
              <a:rPr lang="nl-NL" b="1" baseline="0" dirty="0"/>
              <a:t>Donkerrode balk</a:t>
            </a:r>
            <a:r>
              <a:rPr lang="nl-NL" baseline="0" dirty="0"/>
              <a:t>: vitamine B12</a:t>
            </a:r>
          </a:p>
          <a:p>
            <a:r>
              <a:rPr lang="nl-NL" b="1" baseline="0" dirty="0"/>
              <a:t>Donkerblauwe balk</a:t>
            </a:r>
            <a:r>
              <a:rPr lang="nl-NL" baseline="0" dirty="0"/>
              <a:t>: %vitamine D </a:t>
            </a:r>
          </a:p>
          <a:p>
            <a:r>
              <a:rPr lang="nl-NL" b="1" baseline="0" dirty="0"/>
              <a:t>Bruine balk</a:t>
            </a:r>
            <a:r>
              <a:rPr lang="nl-NL" baseline="0" dirty="0"/>
              <a:t>: % 20-50 met A04 met een vitaminebepaling in 2022: In de wijkgroep kreeg 36% van alle 20-50 jarigen met A04 contact een vitaminebepaling.</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240132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voorbeeld: Op wijkgroep niveau zijn</a:t>
            </a:r>
            <a:r>
              <a:rPr lang="nl-NL" baseline="0" dirty="0"/>
              <a:t> de percentages 20-50 jarigen met een vitaminebepaling gedaald in jaar X+1 in vergelijking met jaar X. Wanneer je naar de afzonderlijke praktijken kijkt, zijn er voor bijna alle vitamines afzonderlijk dalingen te zien (jaar X+1 t.o.v.  Jaar X). Alleen vitamines B1 (geel) en vitamine B11 foliumzuur (groen) zijn licht gestegen.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Uitleg: </a:t>
            </a:r>
            <a:r>
              <a:rPr lang="nl-NL" b="1" dirty="0"/>
              <a:t>Geel</a:t>
            </a:r>
            <a:r>
              <a:rPr lang="nl-NL" dirty="0"/>
              <a:t>:%</a:t>
            </a:r>
            <a:r>
              <a:rPr lang="nl-NL" baseline="0" dirty="0"/>
              <a:t> 20-50 jarigen met A04 waarbij vitamine B1 (</a:t>
            </a:r>
            <a:r>
              <a:rPr lang="nl-NL" baseline="0" dirty="0" err="1"/>
              <a:t>thiamine</a:t>
            </a:r>
            <a:r>
              <a:rPr lang="nl-NL" baseline="0" dirty="0"/>
              <a:t>) is bepaald</a:t>
            </a:r>
          </a:p>
          <a:p>
            <a:r>
              <a:rPr lang="nl-NL" b="1" baseline="0" dirty="0"/>
              <a:t>Roze balk</a:t>
            </a:r>
            <a:r>
              <a:rPr lang="nl-NL" b="0" baseline="0" dirty="0"/>
              <a:t>: </a:t>
            </a:r>
            <a:r>
              <a:rPr lang="nl-NL" baseline="0" dirty="0"/>
              <a:t>%vitamine B6 </a:t>
            </a:r>
          </a:p>
          <a:p>
            <a:r>
              <a:rPr lang="nl-NL" b="1" baseline="0" dirty="0"/>
              <a:t>Groene balk</a:t>
            </a:r>
            <a:r>
              <a:rPr lang="nl-NL" baseline="0" dirty="0"/>
              <a:t>: %vitamine B11 (foliumzuur)</a:t>
            </a:r>
          </a:p>
          <a:p>
            <a:r>
              <a:rPr lang="nl-NL" b="1" baseline="0" dirty="0"/>
              <a:t>Donkerrode balk</a:t>
            </a:r>
            <a:r>
              <a:rPr lang="nl-NL" baseline="0" dirty="0"/>
              <a:t>: vitamine B12</a:t>
            </a:r>
          </a:p>
          <a:p>
            <a:r>
              <a:rPr lang="nl-NL" b="1" baseline="0" dirty="0"/>
              <a:t>Donkerblauwe balk</a:t>
            </a:r>
            <a:r>
              <a:rPr lang="nl-NL" baseline="0" dirty="0"/>
              <a:t>: %vitamine D </a:t>
            </a:r>
          </a:p>
          <a:p>
            <a:r>
              <a:rPr lang="nl-NL" b="1" baseline="0" dirty="0"/>
              <a:t>Bruine balk</a:t>
            </a:r>
            <a:r>
              <a:rPr lang="nl-NL" baseline="0" dirty="0"/>
              <a:t>: % 20-50 met A04 met een vitaminebepaling in jaar X+1: In de wijkgroep kreeg 36% van alle 20-50 jarigen met A04 contact een vitaminebepaling.</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3490147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Voorbeeld percentages.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25</a:t>
            </a:fld>
            <a:endParaRPr lang="nl-NL"/>
          </a:p>
        </p:txBody>
      </p:sp>
    </p:spTree>
    <p:extLst>
      <p:ext uri="{BB962C8B-B14F-4D97-AF65-F5344CB8AC3E}">
        <p14:creationId xmlns:p14="http://schemas.microsoft.com/office/powerpoint/2010/main" val="153598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dirty="0"/>
          </a:p>
        </p:txBody>
      </p:sp>
    </p:spTree>
    <p:extLst>
      <p:ext uri="{BB962C8B-B14F-4D97-AF65-F5344CB8AC3E}">
        <p14:creationId xmlns:p14="http://schemas.microsoft.com/office/powerpoint/2010/main" val="192617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a:t>
            </a:r>
            <a:r>
              <a:rPr lang="nl-NL" baseline="0" dirty="0"/>
              <a:t> kan als gespreksleider goed zijn aan het begin vast te stellen hoeveel van de aanwezigen ook bij de eerste keer spiegelen waren. Voor de anderen is het nieuw. Bedenk hoe je daarmee omgaat. Een optie is de presentatie van de voormeting bij de agenda van vandaag mee te sturen, om het geheugen op te frissen en nieuwelingen de gelegenheid te geven deze alvast te door te nemen.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91137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X van de Y huisartsen van de nameting hebben ook de enquête van de voormeting ingevuld.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788FB-6DF3-455F-8D48-9BFF0193B1F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11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Vraag eventueel welke zij zich herinneren. Op de volgende dia staan de verbeterpunten per huisarts aangegeven.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788FB-6DF3-455F-8D48-9BFF0193B1F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289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Neem de tijd om te reflecteren: is dat ook waar</a:t>
            </a:r>
            <a:r>
              <a:rPr lang="nl-NL" baseline="0" dirty="0"/>
              <a:t> je mee bezig bent gegaan? Of misschien gaandeweg wat anders? Wat? </a:t>
            </a:r>
            <a:endParaRPr lang="nl-NL" dirty="0"/>
          </a:p>
        </p:txBody>
      </p:sp>
      <p:sp>
        <p:nvSpPr>
          <p:cNvPr id="4" name="Tijdelijke aanduiding voor dianummer 3"/>
          <p:cNvSpPr>
            <a:spLocks noGrp="1"/>
          </p:cNvSpPr>
          <p:nvPr>
            <p:ph type="sldNum" sz="quarter" idx="10"/>
          </p:nvPr>
        </p:nvSpPr>
        <p:spPr/>
        <p:txBody>
          <a:bodyPr/>
          <a:lstStyle/>
          <a:p>
            <a:fld id="{770788FB-6DF3-455F-8D48-9BFF0193B1F2}" type="slidenum">
              <a:rPr lang="nl-NL" smtClean="0"/>
              <a:t>9</a:t>
            </a:fld>
            <a:endParaRPr lang="nl-NL"/>
          </a:p>
        </p:txBody>
      </p:sp>
      <p:sp>
        <p:nvSpPr>
          <p:cNvPr id="6" name="Tijdelijke aanduiding voor voettekst 5"/>
          <p:cNvSpPr>
            <a:spLocks noGrp="1"/>
          </p:cNvSpPr>
          <p:nvPr>
            <p:ph type="ftr" sz="quarter" idx="11"/>
          </p:nvPr>
        </p:nvSpPr>
        <p:spPr/>
        <p:txBody>
          <a:bodyPr/>
          <a:lstStyle/>
          <a:p>
            <a:r>
              <a:rPr lang="nl-NL"/>
              <a:t>Medicatiebewaking bij verminderde nierfunctie | 16 september 2020</a:t>
            </a:r>
          </a:p>
        </p:txBody>
      </p:sp>
    </p:spTree>
    <p:extLst>
      <p:ext uri="{BB962C8B-B14F-4D97-AF65-F5344CB8AC3E}">
        <p14:creationId xmlns:p14="http://schemas.microsoft.com/office/powerpoint/2010/main" val="3652667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a:t>
            </a:r>
            <a:r>
              <a:rPr lang="nl-NL" baseline="0" dirty="0"/>
              <a:t> als gespreksleider om toelichting. En maak het bruggetje naar de HIS-cijfers: zijn die hiermee e/o met de voornemens in overeenstemming?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420519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208910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Details staan op annex,</a:t>
            </a:r>
            <a:r>
              <a:rPr lang="nl-NL" baseline="0" dirty="0"/>
              <a:t> zie laatste dia.</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853832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endParaRPr lang="nl-NL"/>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Bloedonderzoek bij moeheid | 2023</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Bloedonderzoek bij moeheid | 2023</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p:txBody>
          <a:bodyPr>
            <a:normAutofit/>
          </a:bodyPr>
          <a:lstStyle/>
          <a:p>
            <a:r>
              <a:rPr lang="nl-NL" dirty="0"/>
              <a:t>Bloedonderzoek bij moeheid 	</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r>
              <a:rPr lang="nl-NL" dirty="0"/>
              <a:t>Wijkgroep X |  nameting (2</a:t>
            </a:r>
            <a:r>
              <a:rPr lang="nl-NL" baseline="30000" dirty="0"/>
              <a:t>e</a:t>
            </a:r>
            <a:r>
              <a:rPr lang="nl-NL" dirty="0"/>
              <a:t> keer spiegelen)</a:t>
            </a:r>
          </a:p>
        </p:txBody>
      </p:sp>
      <p:sp>
        <p:nvSpPr>
          <p:cNvPr id="10" name="Ondertitel 2">
            <a:extLst>
              <a:ext uri="{FF2B5EF4-FFF2-40B4-BE49-F238E27FC236}">
                <a16:creationId xmlns:a16="http://schemas.microsoft.com/office/drawing/2014/main" id="{829CBB0D-5C54-4D58-8000-D86D3E690B77}"/>
              </a:ext>
            </a:extLst>
          </p:cNvPr>
          <p:cNvSpPr txBox="1">
            <a:spLocks/>
          </p:cNvSpPr>
          <p:nvPr/>
        </p:nvSpPr>
        <p:spPr>
          <a:xfrm>
            <a:off x="746821" y="3077516"/>
            <a:ext cx="10776857" cy="653143"/>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800" b="0" kern="1200">
                <a:solidFill>
                  <a:schemeClr val="bg1"/>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400" dirty="0"/>
              <a:t>Datum</a:t>
            </a:r>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23798" y="4148877"/>
            <a:ext cx="4874375" cy="1672724"/>
          </a:xfrm>
          <a:prstGeom prst="rect">
            <a:avLst/>
          </a:prstGeom>
        </p:spPr>
      </p:pic>
    </p:spTree>
    <p:extLst>
      <p:ext uri="{BB962C8B-B14F-4D97-AF65-F5344CB8AC3E}">
        <p14:creationId xmlns:p14="http://schemas.microsoft.com/office/powerpoint/2010/main" val="44639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Routine? </a:t>
            </a:r>
          </a:p>
        </p:txBody>
      </p:sp>
      <p:graphicFrame>
        <p:nvGraphicFramePr>
          <p:cNvPr id="4" name="Tabel 3"/>
          <p:cNvGraphicFramePr>
            <a:graphicFrameLocks noGrp="1"/>
          </p:cNvGraphicFramePr>
          <p:nvPr>
            <p:extLst>
              <p:ext uri="{D42A27DB-BD31-4B8C-83A1-F6EECF244321}">
                <p14:modId xmlns:p14="http://schemas.microsoft.com/office/powerpoint/2010/main" val="2007924127"/>
              </p:ext>
            </p:extLst>
          </p:nvPr>
        </p:nvGraphicFramePr>
        <p:xfrm>
          <a:off x="851337" y="2564523"/>
          <a:ext cx="10474861" cy="2128680"/>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266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14366">
                <a:tc>
                  <a:txBody>
                    <a:bodyPr/>
                    <a:lstStyle/>
                    <a:p>
                      <a:pPr>
                        <a:lnSpc>
                          <a:spcPct val="115000"/>
                        </a:lnSpc>
                        <a:spcAft>
                          <a:spcPts val="0"/>
                        </a:spcAft>
                      </a:pPr>
                      <a:r>
                        <a:rPr lang="nl-NL" sz="2000" dirty="0">
                          <a:effectLst/>
                        </a:rPr>
                        <a:t>Aantal (%) nameting</a:t>
                      </a: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83801">
                <a:tc>
                  <a:txBody>
                    <a:bodyPr/>
                    <a:lstStyle/>
                    <a:p>
                      <a:pPr>
                        <a:lnSpc>
                          <a:spcPct val="115000"/>
                        </a:lnSpc>
                        <a:spcAft>
                          <a:spcPts val="0"/>
                        </a:spcAft>
                      </a:pPr>
                      <a:r>
                        <a:rPr lang="nl-NL" sz="2000" dirty="0">
                          <a:effectLst/>
                        </a:rPr>
                        <a:t> Aantal (%) voormeting</a:t>
                      </a:r>
                    </a:p>
                  </a:txBody>
                  <a:tcPr marL="68580" marR="68580" marT="0" marB="0">
                    <a:solidFill>
                      <a:srgbClr val="00373E"/>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69932"/>
            <a:ext cx="1061499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vaste routine aan laboratoriumonderzoek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(bloedprikken) bij patiënten met klachten van moeheid/zwakte op de leeftijd 20-50 jaar.</a:t>
            </a:r>
          </a:p>
          <a:p>
            <a:pPr lvl="0" eaLnBrk="0" fontAlgn="base" hangingPunct="0">
              <a:spcBef>
                <a:spcPct val="0"/>
              </a:spcBef>
              <a:spcAft>
                <a:spcPct val="0"/>
              </a:spcAft>
            </a:pPr>
            <a:endPar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16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271849"/>
            <a:ext cx="10766044" cy="1000897"/>
          </a:xfrm>
        </p:spPr>
        <p:txBody>
          <a:bodyPr/>
          <a:lstStyle/>
          <a:p>
            <a:r>
              <a:rPr lang="nl-NL" dirty="0"/>
              <a:t>Enquête</a:t>
            </a:r>
          </a:p>
        </p:txBody>
      </p:sp>
      <p:sp>
        <p:nvSpPr>
          <p:cNvPr id="3" name="Tijdelijke aanduiding voor inhoud 2"/>
          <p:cNvSpPr>
            <a:spLocks noGrp="1"/>
          </p:cNvSpPr>
          <p:nvPr>
            <p:ph sz="half" idx="2"/>
          </p:nvPr>
        </p:nvSpPr>
        <p:spPr>
          <a:xfrm>
            <a:off x="673100" y="1099751"/>
            <a:ext cx="11518900" cy="5165126"/>
          </a:xfrm>
        </p:spPr>
        <p:txBody>
          <a:bodyPr/>
          <a:lstStyle/>
          <a:p>
            <a:pPr marL="0" indent="0">
              <a:buNone/>
            </a:pPr>
            <a:r>
              <a:rPr lang="en-US" sz="2000" b="1" dirty="0" err="1">
                <a:solidFill>
                  <a:srgbClr val="009CB4"/>
                </a:solidFill>
                <a:latin typeface="Arial" panose="020B0604020202020204" pitchFamily="34" charset="0"/>
                <a:ea typeface="+mj-ea"/>
                <a:cs typeface="Arial" panose="020B0604020202020204" pitchFamily="34" charset="0"/>
              </a:rPr>
              <a:t>Vraag</a:t>
            </a:r>
            <a:r>
              <a:rPr lang="en-US" sz="2000" b="1" dirty="0">
                <a:solidFill>
                  <a:srgbClr val="009CB4"/>
                </a:solidFill>
                <a:latin typeface="Arial" panose="020B0604020202020204" pitchFamily="34" charset="0"/>
                <a:ea typeface="+mj-ea"/>
                <a:cs typeface="Arial" panose="020B0604020202020204" pitchFamily="34" charset="0"/>
              </a:rPr>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bij</a:t>
            </a:r>
            <a:r>
              <a:rPr lang="en-US" sz="2000" b="1" dirty="0">
                <a:latin typeface="Arial" panose="020B0604020202020204" pitchFamily="34" charset="0"/>
                <a:cs typeface="Arial" panose="020B0604020202020204" pitchFamily="34" charset="0"/>
              </a:rPr>
              <a:t> minder </a:t>
            </a:r>
            <a:r>
              <a:rPr lang="en-US" sz="2000" b="1" dirty="0" err="1">
                <a:latin typeface="Arial" panose="020B0604020202020204" pitchFamily="34" charset="0"/>
                <a:cs typeface="Arial" panose="020B0604020202020204" pitchFamily="34" charset="0"/>
              </a:rPr>
              <a:t>patiënten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 lab </a:t>
            </a:r>
            <a:r>
              <a:rPr lang="en-US" sz="2000" dirty="0" err="1">
                <a:latin typeface="Arial" panose="020B0604020202020204" pitchFamily="34" charset="0"/>
                <a:cs typeface="Arial" panose="020B0604020202020204" pitchFamily="34" charset="0"/>
              </a:rPr>
              <a:t>aangevraagd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bloed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geprikt</a:t>
            </a:r>
            <a:r>
              <a:rPr lang="en-US" sz="2000"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r>
              <a:rPr lang="nl-NL" sz="2000" b="1" dirty="0">
                <a:solidFill>
                  <a:srgbClr val="009CB4"/>
                </a:solidFill>
                <a:latin typeface="Arial" panose="020B0604020202020204" pitchFamily="34" charset="0"/>
                <a:cs typeface="Arial" panose="020B0604020202020204" pitchFamily="34" charset="0"/>
              </a:rPr>
              <a:t>Ja</a:t>
            </a:r>
            <a:r>
              <a:rPr lang="nl-NL" sz="2000" dirty="0">
                <a:latin typeface="Arial" panose="020B0604020202020204" pitchFamily="34" charset="0"/>
                <a:cs typeface="Arial" panose="020B0604020202020204" pitchFamily="34" charset="0"/>
              </a:rPr>
              <a:t>  n (%)  </a:t>
            </a:r>
          </a:p>
          <a:p>
            <a:r>
              <a:rPr lang="nl-NL" sz="2000" b="1" dirty="0">
                <a:solidFill>
                  <a:srgbClr val="009CB4"/>
                </a:solidFill>
                <a:latin typeface="Arial" panose="020B0604020202020204" pitchFamily="34" charset="0"/>
                <a:cs typeface="Arial" panose="020B0604020202020204" pitchFamily="34" charset="0"/>
              </a:rPr>
              <a:t>Nee</a:t>
            </a:r>
            <a:r>
              <a:rPr lang="nl-NL" sz="2000" dirty="0">
                <a:latin typeface="Arial" panose="020B0604020202020204" pitchFamily="34" charset="0"/>
                <a:cs typeface="Arial" panose="020B0604020202020204" pitchFamily="34" charset="0"/>
              </a:rPr>
              <a:t> n (%) </a:t>
            </a:r>
          </a:p>
          <a:p>
            <a:r>
              <a:rPr lang="nl-NL" sz="2000" b="1" dirty="0">
                <a:solidFill>
                  <a:srgbClr val="009CB4"/>
                </a:solidFill>
                <a:latin typeface="Arial" panose="020B0604020202020204" pitchFamily="34" charset="0"/>
                <a:cs typeface="Arial" panose="020B0604020202020204" pitchFamily="34" charset="0"/>
              </a:rPr>
              <a:t>Niet van toepassing </a:t>
            </a:r>
            <a:r>
              <a:rPr lang="nl-NL" sz="2000" dirty="0">
                <a:latin typeface="Arial" panose="020B0604020202020204" pitchFamily="34" charset="0"/>
                <a:cs typeface="Arial" panose="020B0604020202020204" pitchFamily="34" charset="0"/>
              </a:rPr>
              <a:t>n (%)</a:t>
            </a:r>
            <a:endParaRPr lang="en-US" sz="2000" b="1" dirty="0">
              <a:solidFill>
                <a:srgbClr val="009CB4"/>
              </a:solidFill>
            </a:endParaRPr>
          </a:p>
          <a:p>
            <a:pPr marL="0" indent="0">
              <a:buNone/>
            </a:pPr>
            <a:endParaRPr lang="en-US" sz="2000" b="1" dirty="0">
              <a:solidFill>
                <a:srgbClr val="009CB4"/>
              </a:solidFill>
            </a:endParaRPr>
          </a:p>
          <a:p>
            <a:pPr marL="0" indent="0">
              <a:buNone/>
            </a:pPr>
            <a:r>
              <a:rPr lang="en-US" sz="2000" b="1" dirty="0" err="1">
                <a:solidFill>
                  <a:srgbClr val="009CB4"/>
                </a:solidFill>
                <a:latin typeface="Arial" panose="020B0604020202020204" pitchFamily="34" charset="0"/>
                <a:cs typeface="Arial" panose="020B0604020202020204" pitchFamily="34" charset="0"/>
              </a:rPr>
              <a:t>Vraag</a:t>
            </a:r>
            <a:r>
              <a:rPr lang="nl-NL" sz="2000" dirty="0"/>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u het </a:t>
            </a:r>
            <a:r>
              <a:rPr lang="en-US" sz="2000" b="1" dirty="0" err="1">
                <a:latin typeface="Arial" panose="020B0604020202020204" pitchFamily="34" charset="0"/>
                <a:cs typeface="Arial" panose="020B0604020202020204" pitchFamily="34" charset="0"/>
              </a:rPr>
              <a:t>aantal</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labaanvragen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bloed</a:t>
            </a:r>
            <a:r>
              <a:rPr lang="en-US" sz="2000" dirty="0">
                <a:latin typeface="Arial" panose="020B0604020202020204" pitchFamily="34" charset="0"/>
                <a:cs typeface="Arial" panose="020B0604020202020204" pitchFamily="34" charset="0"/>
              </a:rPr>
              <a:t>) per </a:t>
            </a:r>
            <a:r>
              <a:rPr lang="en-US" sz="2000" dirty="0" err="1">
                <a:latin typeface="Arial" panose="020B0604020202020204" pitchFamily="34" charset="0"/>
                <a:cs typeface="Arial" panose="020B0604020202020204" pitchFamily="34" charset="0"/>
              </a:rPr>
              <a:t>patiënt</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veranderd</a:t>
            </a:r>
            <a:r>
              <a:rPr lang="en-US" sz="2000"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pPr lvl="0"/>
            <a:r>
              <a:rPr lang="en-US" sz="2000" b="1" dirty="0">
                <a:solidFill>
                  <a:srgbClr val="009CB4"/>
                </a:solidFill>
                <a:latin typeface="Arial" panose="020B0604020202020204" pitchFamily="34" charset="0"/>
                <a:cs typeface="Arial" panose="020B0604020202020204" pitchFamily="34" charset="0"/>
              </a:rPr>
              <a:t>Ja, minder </a:t>
            </a:r>
            <a:r>
              <a:rPr lang="en-US" sz="2000" b="1" dirty="0" err="1">
                <a:solidFill>
                  <a:srgbClr val="009CB4"/>
                </a:solidFill>
                <a:latin typeface="Arial" panose="020B0604020202020204" pitchFamily="34" charset="0"/>
                <a:cs typeface="Arial" panose="020B0604020202020204" pitchFamily="34" charset="0"/>
              </a:rPr>
              <a:t>bepalingen</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n (%)</a:t>
            </a:r>
            <a:endParaRPr lang="nl-NL"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a:t>
            </a:r>
            <a:r>
              <a:rPr lang="en-US" sz="2000" b="1" dirty="0">
                <a:solidFill>
                  <a:srgbClr val="009CB4"/>
                </a:solidFill>
                <a:latin typeface="Arial" panose="020B0604020202020204" pitchFamily="34" charset="0"/>
                <a:cs typeface="Arial" panose="020B0604020202020204" pitchFamily="34" charset="0"/>
              </a:rPr>
              <a:t>Ja, </a:t>
            </a:r>
            <a:r>
              <a:rPr lang="en-US" sz="2000" b="1" dirty="0" err="1">
                <a:solidFill>
                  <a:srgbClr val="009CB4"/>
                </a:solidFill>
                <a:latin typeface="Arial" panose="020B0604020202020204" pitchFamily="34" charset="0"/>
                <a:cs typeface="Arial" panose="020B0604020202020204" pitchFamily="34" charset="0"/>
              </a:rPr>
              <a:t>meer</a:t>
            </a:r>
            <a:r>
              <a:rPr lang="en-US" sz="2000" b="1" dirty="0">
                <a:solidFill>
                  <a:srgbClr val="009CB4"/>
                </a:solidFill>
                <a:latin typeface="Arial" panose="020B0604020202020204" pitchFamily="34" charset="0"/>
                <a:cs typeface="Arial" panose="020B0604020202020204" pitchFamily="34" charset="0"/>
              </a:rPr>
              <a:t> </a:t>
            </a:r>
            <a:r>
              <a:rPr lang="en-US" sz="2000" b="1" dirty="0" err="1">
                <a:solidFill>
                  <a:srgbClr val="009CB4"/>
                </a:solidFill>
                <a:latin typeface="Arial" panose="020B0604020202020204" pitchFamily="34" charset="0"/>
                <a:cs typeface="Arial" panose="020B0604020202020204" pitchFamily="34" charset="0"/>
              </a:rPr>
              <a:t>bepalingen</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 (%)</a:t>
            </a:r>
            <a:endParaRPr lang="nl-NL" sz="2000" dirty="0">
              <a:latin typeface="Arial" panose="020B0604020202020204" pitchFamily="34" charset="0"/>
              <a:cs typeface="Arial" panose="020B0604020202020204" pitchFamily="34" charset="0"/>
            </a:endParaRPr>
          </a:p>
          <a:p>
            <a:pPr lvl="0"/>
            <a:r>
              <a:rPr lang="en-US" sz="2000" b="1" dirty="0">
                <a:solidFill>
                  <a:srgbClr val="009CB4"/>
                </a:solidFill>
                <a:latin typeface="Arial" panose="020B0604020202020204" pitchFamily="34" charset="0"/>
                <a:cs typeface="Arial" panose="020B0604020202020204" pitchFamily="34" charset="0"/>
              </a:rPr>
              <a:t>Ja, </a:t>
            </a:r>
            <a:r>
              <a:rPr lang="en-US" sz="2000" b="1" dirty="0" err="1">
                <a:solidFill>
                  <a:srgbClr val="009CB4"/>
                </a:solidFill>
                <a:latin typeface="Arial" panose="020B0604020202020204" pitchFamily="34" charset="0"/>
                <a:cs typeface="Arial" panose="020B0604020202020204" pitchFamily="34" charset="0"/>
              </a:rPr>
              <a:t>andere</a:t>
            </a:r>
            <a:r>
              <a:rPr lang="en-US" sz="2000" b="1" dirty="0">
                <a:solidFill>
                  <a:srgbClr val="009CB4"/>
                </a:solidFill>
                <a:latin typeface="Arial" panose="020B0604020202020204" pitchFamily="34" charset="0"/>
                <a:cs typeface="Arial" panose="020B0604020202020204" pitchFamily="34" charset="0"/>
              </a:rPr>
              <a:t> </a:t>
            </a:r>
            <a:r>
              <a:rPr lang="en-US" sz="2000" b="1" dirty="0" err="1">
                <a:solidFill>
                  <a:srgbClr val="009CB4"/>
                </a:solidFill>
                <a:latin typeface="Arial" panose="020B0604020202020204" pitchFamily="34" charset="0"/>
                <a:cs typeface="Arial" panose="020B0604020202020204" pitchFamily="34" charset="0"/>
              </a:rPr>
              <a:t>bepalingen</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n (%)</a:t>
            </a:r>
          </a:p>
          <a:p>
            <a:pPr lvl="0"/>
            <a:r>
              <a:rPr lang="en-US" sz="2000" b="1" dirty="0">
                <a:solidFill>
                  <a:srgbClr val="009CB4"/>
                </a:solidFill>
                <a:latin typeface="Arial" panose="020B0604020202020204" pitchFamily="34" charset="0"/>
                <a:cs typeface="Arial" panose="020B0604020202020204" pitchFamily="34" charset="0"/>
              </a:rPr>
              <a:t>Nee</a:t>
            </a:r>
            <a:r>
              <a:rPr lang="en-US" sz="2000" dirty="0">
                <a:latin typeface="Arial" panose="020B0604020202020204" pitchFamily="34" charset="0"/>
                <a:cs typeface="Arial" panose="020B0604020202020204" pitchFamily="34" charset="0"/>
              </a:rPr>
              <a:t> n (%)</a:t>
            </a:r>
            <a:endParaRPr lang="nl-NL" sz="2000" dirty="0">
              <a:latin typeface="Arial" panose="020B0604020202020204" pitchFamily="34" charset="0"/>
              <a:cs typeface="Arial" panose="020B0604020202020204" pitchFamily="34" charset="0"/>
            </a:endParaRPr>
          </a:p>
          <a:p>
            <a:pPr lvl="0"/>
            <a:r>
              <a:rPr lang="en-US" sz="2000" b="1" dirty="0" err="1">
                <a:solidFill>
                  <a:srgbClr val="009CB4"/>
                </a:solidFill>
                <a:latin typeface="Arial" panose="020B0604020202020204" pitchFamily="34" charset="0"/>
                <a:cs typeface="Arial" panose="020B0604020202020204" pitchFamily="34" charset="0"/>
              </a:rPr>
              <a:t>Niet</a:t>
            </a:r>
            <a:r>
              <a:rPr lang="en-US" sz="2000" b="1" dirty="0">
                <a:solidFill>
                  <a:srgbClr val="009CB4"/>
                </a:solidFill>
                <a:latin typeface="Arial" panose="020B0604020202020204" pitchFamily="34" charset="0"/>
                <a:cs typeface="Arial" panose="020B0604020202020204" pitchFamily="34" charset="0"/>
              </a:rPr>
              <a:t> van </a:t>
            </a:r>
            <a:r>
              <a:rPr lang="en-US" sz="2000" b="1" dirty="0" err="1">
                <a:solidFill>
                  <a:srgbClr val="009CB4"/>
                </a:solidFill>
                <a:latin typeface="Arial" panose="020B0604020202020204" pitchFamily="34" charset="0"/>
                <a:cs typeface="Arial" panose="020B0604020202020204" pitchFamily="34" charset="0"/>
              </a:rPr>
              <a:t>toepassing</a:t>
            </a:r>
            <a:r>
              <a:rPr lang="en-US" sz="2000" b="1" dirty="0">
                <a:solidFill>
                  <a:srgbClr val="009CB4"/>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 (%)</a:t>
            </a:r>
            <a:endParaRPr lang="nl-N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16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2061-735B-428D-A2C7-6ACBED5DBA95}"/>
              </a:ext>
            </a:extLst>
          </p:cNvPr>
          <p:cNvSpPr>
            <a:spLocks noGrp="1"/>
          </p:cNvSpPr>
          <p:nvPr>
            <p:ph type="title"/>
          </p:nvPr>
        </p:nvSpPr>
        <p:spPr>
          <a:xfrm>
            <a:off x="673099" y="967144"/>
            <a:ext cx="9302173" cy="1200329"/>
          </a:xfrm>
        </p:spPr>
        <p:txBody>
          <a:bodyPr/>
          <a:lstStyle/>
          <a:p>
            <a:r>
              <a:rPr lang="nl-NL" dirty="0"/>
              <a:t>Wat zeggen onze HIS-cijfers?</a:t>
            </a:r>
            <a:endParaRPr lang="en-NL" dirty="0"/>
          </a:p>
        </p:txBody>
      </p:sp>
      <p:sp>
        <p:nvSpPr>
          <p:cNvPr id="3" name="Tekstvak 2"/>
          <p:cNvSpPr txBox="1"/>
          <p:nvPr/>
        </p:nvSpPr>
        <p:spPr>
          <a:xfrm>
            <a:off x="711200" y="2359188"/>
            <a:ext cx="7429500" cy="2523768"/>
          </a:xfrm>
          <a:prstGeom prst="rect">
            <a:avLst/>
          </a:prstGeom>
          <a:noFill/>
        </p:spPr>
        <p:txBody>
          <a:bodyPr wrap="square" rtlCol="0">
            <a:spAutoFit/>
          </a:bodyPr>
          <a:lstStyle/>
          <a:p>
            <a:pPr marL="285750" indent="-285750">
              <a:buFont typeface="Arial" panose="020B0604020202020204" pitchFamily="34" charset="0"/>
              <a:buChar char="•"/>
            </a:pPr>
            <a:r>
              <a:rPr lang="nl-NL" sz="2800" dirty="0"/>
              <a:t>Bloedonderzoek</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De vier aanbevolen bloedonderzoeken</a:t>
            </a:r>
          </a:p>
          <a:p>
            <a:pPr marL="285750" indent="-285750">
              <a:buFont typeface="Arial" panose="020B0604020202020204" pitchFamily="34" charset="0"/>
              <a:buChar char="•"/>
            </a:pPr>
            <a:endParaRPr lang="nl-NL" sz="2800" dirty="0"/>
          </a:p>
          <a:p>
            <a:pPr marL="285750" indent="-285750">
              <a:buFont typeface="Arial" panose="020B0604020202020204" pitchFamily="34" charset="0"/>
              <a:buChar char="•"/>
            </a:pPr>
            <a:r>
              <a:rPr lang="nl-NL" sz="2800" dirty="0"/>
              <a:t>Vitamines</a:t>
            </a:r>
          </a:p>
          <a:p>
            <a:endParaRPr lang="nl-NL" dirty="0"/>
          </a:p>
        </p:txBody>
      </p:sp>
    </p:spTree>
    <p:extLst>
      <p:ext uri="{BB962C8B-B14F-4D97-AF65-F5344CB8AC3E}">
        <p14:creationId xmlns:p14="http://schemas.microsoft.com/office/powerpoint/2010/main" val="258996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8764" y="816415"/>
            <a:ext cx="11024932" cy="1200329"/>
          </a:xfrm>
        </p:spPr>
        <p:txBody>
          <a:bodyPr/>
          <a:lstStyle/>
          <a:p>
            <a:r>
              <a:rPr lang="nl-NL" dirty="0">
                <a:latin typeface="Trebuchet MS" panose="020B0603020202020204" pitchFamily="34" charset="0"/>
              </a:rPr>
              <a:t>HIS-spiegelinformatie</a:t>
            </a:r>
            <a:br>
              <a:rPr lang="nl-NL" dirty="0">
                <a:latin typeface="Trebuchet MS" panose="020B0603020202020204" pitchFamily="34" charset="0"/>
              </a:rPr>
            </a:br>
            <a:r>
              <a:rPr lang="nl-NL" dirty="0">
                <a:latin typeface="Trebuchet MS" panose="020B0603020202020204" pitchFamily="34" charset="0"/>
              </a:rPr>
              <a:t> </a:t>
            </a:r>
            <a:endParaRPr lang="it-IT" sz="2800" dirty="0"/>
          </a:p>
        </p:txBody>
      </p:sp>
      <p:sp>
        <p:nvSpPr>
          <p:cNvPr id="3" name="Rechthoek 2"/>
          <p:cNvSpPr/>
          <p:nvPr/>
        </p:nvSpPr>
        <p:spPr>
          <a:xfrm>
            <a:off x="498763" y="1416579"/>
            <a:ext cx="11405061" cy="3908762"/>
          </a:xfrm>
          <a:prstGeom prst="rect">
            <a:avLst/>
          </a:prstGeom>
        </p:spPr>
        <p:txBody>
          <a:bodyPr wrap="square">
            <a:spAutoFit/>
          </a:bodyPr>
          <a:lstStyle/>
          <a:p>
            <a:endParaRPr lang="nl-NL" sz="2000" dirty="0"/>
          </a:p>
          <a:p>
            <a:r>
              <a:rPr lang="nl-NL" sz="2200" dirty="0"/>
              <a:t>Cijfers gebaseerd op:</a:t>
            </a:r>
          </a:p>
          <a:p>
            <a:pPr marL="342900" indent="-342900">
              <a:buFont typeface="Arial" panose="020B0604020202020204" pitchFamily="34" charset="0"/>
              <a:buChar char="•"/>
            </a:pPr>
            <a:endParaRPr lang="nl-NL" sz="2200" dirty="0"/>
          </a:p>
          <a:p>
            <a:pPr marL="342900" indent="-342900">
              <a:buFont typeface="Arial" panose="020B0604020202020204" pitchFamily="34" charset="0"/>
              <a:buChar char="•"/>
            </a:pPr>
            <a:r>
              <a:rPr lang="nl-NL" sz="2200" dirty="0"/>
              <a:t>HIS-gegevens (Bron database) periode DATUM t/m DATUM</a:t>
            </a:r>
          </a:p>
          <a:p>
            <a:endParaRPr lang="nl-NL" sz="2200" dirty="0"/>
          </a:p>
          <a:p>
            <a:pPr marL="342900" indent="-342900">
              <a:buFont typeface="Arial" panose="020B0604020202020204" pitchFamily="34" charset="0"/>
              <a:buChar char="•"/>
            </a:pPr>
            <a:r>
              <a:rPr lang="nl-NL" sz="2200" dirty="0"/>
              <a:t>Patiëntselectie: 20-50 jaar, met minstens één moeheid/zwakte (ICPC A04) contact.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endParaRPr lang="nl-NL" sz="2000" dirty="0"/>
          </a:p>
          <a:p>
            <a:endParaRPr lang="nl-NL" sz="2000" dirty="0"/>
          </a:p>
          <a:p>
            <a:endParaRPr lang="nl-NL" sz="2000" dirty="0"/>
          </a:p>
        </p:txBody>
      </p:sp>
    </p:spTree>
    <p:extLst>
      <p:ext uri="{BB962C8B-B14F-4D97-AF65-F5344CB8AC3E}">
        <p14:creationId xmlns:p14="http://schemas.microsoft.com/office/powerpoint/2010/main" val="243922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749126492"/>
              </p:ext>
            </p:extLst>
          </p:nvPr>
        </p:nvGraphicFramePr>
        <p:xfrm>
          <a:off x="711200" y="2168590"/>
          <a:ext cx="10478769" cy="2266760"/>
        </p:xfrm>
        <a:graphic>
          <a:graphicData uri="http://schemas.openxmlformats.org/drawingml/2006/table">
            <a:tbl>
              <a:tblPr firstRow="1" firstCol="1" bandRow="1">
                <a:tableStyleId>{5C22544A-7EE6-4342-B048-85BDC9FD1C3A}</a:tableStyleId>
              </a:tblPr>
              <a:tblGrid>
                <a:gridCol w="772106">
                  <a:extLst>
                    <a:ext uri="{9D8B030D-6E8A-4147-A177-3AD203B41FA5}">
                      <a16:colId xmlns:a16="http://schemas.microsoft.com/office/drawing/2014/main" val="3152458945"/>
                    </a:ext>
                  </a:extLst>
                </a:gridCol>
                <a:gridCol w="7128259">
                  <a:extLst>
                    <a:ext uri="{9D8B030D-6E8A-4147-A177-3AD203B41FA5}">
                      <a16:colId xmlns:a16="http://schemas.microsoft.com/office/drawing/2014/main" val="4132279633"/>
                    </a:ext>
                  </a:extLst>
                </a:gridCol>
                <a:gridCol w="2578404">
                  <a:extLst>
                    <a:ext uri="{9D8B030D-6E8A-4147-A177-3AD203B41FA5}">
                      <a16:colId xmlns:a16="http://schemas.microsoft.com/office/drawing/2014/main" val="1620072653"/>
                    </a:ext>
                  </a:extLst>
                </a:gridCol>
              </a:tblGrid>
              <a:tr h="390335">
                <a:tc gridSpan="2">
                  <a:txBody>
                    <a:bodyPr/>
                    <a:lstStyle/>
                    <a:p>
                      <a:pPr>
                        <a:lnSpc>
                          <a:spcPct val="115000"/>
                        </a:lnSpc>
                        <a:spcAft>
                          <a:spcPts val="1000"/>
                        </a:spcAft>
                      </a:pPr>
                      <a:r>
                        <a:rPr lang="nl-NL" sz="2000" b="0" dirty="0">
                          <a:effectLst/>
                          <a:latin typeface="+mn-lt"/>
                        </a:rPr>
                        <a:t>Praktijken</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hMerge="1">
                  <a:txBody>
                    <a:bodyPr/>
                    <a:lstStyle/>
                    <a:p>
                      <a:endParaRPr lang="nl-NL"/>
                    </a:p>
                  </a:txBody>
                  <a:tcPr/>
                </a:tc>
                <a:tc>
                  <a:txBody>
                    <a:bodyPr/>
                    <a:lstStyle/>
                    <a:p>
                      <a:pPr algn="ctr">
                        <a:lnSpc>
                          <a:spcPct val="115000"/>
                        </a:lnSpc>
                        <a:spcAft>
                          <a:spcPts val="1000"/>
                        </a:spcAft>
                      </a:pPr>
                      <a:r>
                        <a:rPr lang="nl-NL" sz="2000" b="0" dirty="0">
                          <a:effectLst/>
                          <a:latin typeface="+mn-lt"/>
                        </a:rPr>
                        <a:t>Afkorting: </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extLst>
                  <a:ext uri="{0D108BD9-81ED-4DB2-BD59-A6C34878D82A}">
                    <a16:rowId xmlns:a16="http://schemas.microsoft.com/office/drawing/2014/main" val="868236830"/>
                  </a:ext>
                </a:extLst>
              </a:tr>
              <a:tr h="344569">
                <a:tc>
                  <a:txBody>
                    <a:bodyPr/>
                    <a:lstStyle/>
                    <a:p>
                      <a:pPr>
                        <a:lnSpc>
                          <a:spcPct val="115000"/>
                        </a:lnSpc>
                        <a:spcAft>
                          <a:spcPts val="1000"/>
                        </a:spcAft>
                      </a:pPr>
                      <a:r>
                        <a:rPr lang="nl-NL" sz="2000" b="0" dirty="0">
                          <a:effectLst/>
                          <a:latin typeface="+mn-lt"/>
                        </a:rPr>
                        <a:t>P1</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0099963"/>
                  </a:ext>
                </a:extLst>
              </a:tr>
              <a:tr h="344569">
                <a:tc>
                  <a:txBody>
                    <a:bodyPr/>
                    <a:lstStyle/>
                    <a:p>
                      <a:pPr>
                        <a:lnSpc>
                          <a:spcPct val="115000"/>
                        </a:lnSpc>
                        <a:spcAft>
                          <a:spcPts val="1000"/>
                        </a:spcAft>
                      </a:pPr>
                      <a:r>
                        <a:rPr lang="nl-NL" sz="2000" b="0" dirty="0">
                          <a:effectLst/>
                          <a:latin typeface="+mn-lt"/>
                        </a:rPr>
                        <a:t>P2</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59771568"/>
                  </a:ext>
                </a:extLst>
              </a:tr>
              <a:tr h="344569">
                <a:tc>
                  <a:txBody>
                    <a:bodyPr/>
                    <a:lstStyle/>
                    <a:p>
                      <a:pPr>
                        <a:lnSpc>
                          <a:spcPct val="115000"/>
                        </a:lnSpc>
                        <a:spcAft>
                          <a:spcPts val="1000"/>
                        </a:spcAft>
                      </a:pPr>
                      <a:r>
                        <a:rPr lang="nl-NL" sz="2000" b="0" dirty="0">
                          <a:effectLst/>
                          <a:latin typeface="+mn-lt"/>
                        </a:rPr>
                        <a:t>P3</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83276270"/>
                  </a:ext>
                </a:extLst>
              </a:tr>
              <a:tr h="344569">
                <a:tc>
                  <a:txBody>
                    <a:bodyPr/>
                    <a:lstStyle/>
                    <a:p>
                      <a:pPr>
                        <a:lnSpc>
                          <a:spcPct val="115000"/>
                        </a:lnSpc>
                        <a:spcAft>
                          <a:spcPts val="1000"/>
                        </a:spcAft>
                      </a:pPr>
                      <a:r>
                        <a:rPr lang="nl-NL" sz="2000" b="0" dirty="0">
                          <a:effectLst/>
                          <a:latin typeface="+mn-lt"/>
                        </a:rPr>
                        <a:t>P4</a:t>
                      </a: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r>
                        <a:rPr lang="nl-NL" sz="2400" dirty="0"/>
                        <a:t>Naam praktijk</a:t>
                      </a:r>
                    </a:p>
                  </a:txBody>
                  <a:tcPr marL="9525" marR="9525" marT="9525" marB="0" anchor="b"/>
                </a:tc>
                <a:tc>
                  <a:txBody>
                    <a:bodyPr/>
                    <a:lstStyle/>
                    <a:p>
                      <a:pPr algn="ctr" fontAlgn="b"/>
                      <a:endParaRPr lang="nl-NL"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8026260"/>
                  </a:ext>
                </a:extLst>
              </a:tr>
              <a:tr h="142127">
                <a:tc>
                  <a:txBody>
                    <a:bodyPr/>
                    <a:lstStyle/>
                    <a:p>
                      <a:pPr>
                        <a:lnSpc>
                          <a:spcPct val="115000"/>
                        </a:lnSpc>
                        <a:spcAft>
                          <a:spcPts val="1000"/>
                        </a:spcAft>
                      </a:pPr>
                      <a:endParaRPr lang="nl-NL" sz="2000" b="0" dirty="0">
                        <a:effectLst/>
                        <a:latin typeface="+mn-lt"/>
                        <a:ea typeface="Calibri" panose="020F0502020204030204" pitchFamily="34" charset="0"/>
                        <a:cs typeface="Times New Roman" panose="02020603050405020304" pitchFamily="18" charset="0"/>
                      </a:endParaRPr>
                    </a:p>
                  </a:txBody>
                  <a:tcPr marL="68580" marR="68580" marT="0" marB="0">
                    <a:solidFill>
                      <a:srgbClr val="003741"/>
                    </a:solidFill>
                  </a:tcPr>
                </a:tc>
                <a:tc>
                  <a:txBody>
                    <a:bodyPr/>
                    <a:lstStyle/>
                    <a:p>
                      <a:pPr algn="l" fontAlgn="b"/>
                      <a:r>
                        <a:rPr lang="nl-NL" sz="2400" b="0" i="0" u="none" strike="noStrike" dirty="0">
                          <a:solidFill>
                            <a:srgbClr val="000000"/>
                          </a:solidFill>
                          <a:effectLst/>
                          <a:latin typeface="+mn-lt"/>
                        </a:rPr>
                        <a:t>Wijkgroep</a:t>
                      </a:r>
                    </a:p>
                  </a:txBody>
                  <a:tcPr marL="9525" marR="9525" marT="9525" marB="0" anchor="b"/>
                </a:tc>
                <a:tc>
                  <a:txBody>
                    <a:bodyPr/>
                    <a:lstStyle/>
                    <a:p>
                      <a:pPr algn="ctr" fontAlgn="b"/>
                      <a:r>
                        <a:rPr lang="nl-NL" sz="2400" b="0" i="0" u="none" strike="noStrike" dirty="0">
                          <a:solidFill>
                            <a:srgbClr val="000000"/>
                          </a:solidFill>
                          <a:effectLst/>
                          <a:latin typeface="+mn-lt"/>
                        </a:rPr>
                        <a:t>wijk</a:t>
                      </a:r>
                    </a:p>
                  </a:txBody>
                  <a:tcPr marL="9525" marR="9525" marT="9525" marB="0" anchor="b"/>
                </a:tc>
                <a:extLst>
                  <a:ext uri="{0D108BD9-81ED-4DB2-BD59-A6C34878D82A}">
                    <a16:rowId xmlns:a16="http://schemas.microsoft.com/office/drawing/2014/main" val="63938126"/>
                  </a:ext>
                </a:extLst>
              </a:tr>
            </a:tbl>
          </a:graphicData>
        </a:graphic>
      </p:graphicFrame>
      <p:sp>
        <p:nvSpPr>
          <p:cNvPr id="5" name="Rectangle 1"/>
          <p:cNvSpPr>
            <a:spLocks noChangeArrowheads="1"/>
          </p:cNvSpPr>
          <p:nvPr/>
        </p:nvSpPr>
        <p:spPr bwMode="auto">
          <a:xfrm>
            <a:off x="628315" y="1302072"/>
            <a:ext cx="106445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nl-NL" altLang="nl-NL" sz="2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De praktijken staan steeds in onderstaande volgorde</a:t>
            </a:r>
            <a:endParaRPr lang="nl-NL" altLang="nl-NL" sz="2000" dirty="0">
              <a:latin typeface="+mj-lt"/>
              <a:ea typeface="Calibri" panose="020F0502020204030204" pitchFamily="34" charset="0"/>
              <a:cs typeface="Arial" panose="020B0604020202020204" pitchFamily="34" charset="0"/>
            </a:endParaRPr>
          </a:p>
          <a:p>
            <a:pPr lvl="0" eaLnBrk="0" fontAlgn="base" hangingPunct="0">
              <a:spcBef>
                <a:spcPct val="0"/>
              </a:spcBef>
              <a:spcAft>
                <a:spcPct val="0"/>
              </a:spcAft>
            </a:pPr>
            <a:r>
              <a:rPr lang="nl-NL" altLang="nl-NL" sz="2000" dirty="0">
                <a:latin typeface="+mj-lt"/>
                <a:ea typeface="Calibri" panose="020F0502020204030204" pitchFamily="34" charset="0"/>
                <a:cs typeface="Arial" panose="020B0604020202020204" pitchFamily="34" charset="0"/>
              </a:rPr>
              <a:t>(gebaseerd op aflopende volgorde van het aantal 20-50 jarigen tijdens de voormeting): </a:t>
            </a:r>
            <a:endParaRPr lang="nl-NL" altLang="nl-NL" sz="2000" dirty="0">
              <a:latin typeface="+mj-lt"/>
            </a:endParaRPr>
          </a:p>
        </p:txBody>
      </p:sp>
      <p:sp>
        <p:nvSpPr>
          <p:cNvPr id="8" name="Titel 1">
            <a:extLst>
              <a:ext uri="{FF2B5EF4-FFF2-40B4-BE49-F238E27FC236}">
                <a16:creationId xmlns:a16="http://schemas.microsoft.com/office/drawing/2014/main" id="{ED2A03F7-E2D1-4619-BBE0-B279D0280712}"/>
              </a:ext>
            </a:extLst>
          </p:cNvPr>
          <p:cNvSpPr txBox="1">
            <a:spLocks/>
          </p:cNvSpPr>
          <p:nvPr/>
        </p:nvSpPr>
        <p:spPr>
          <a:xfrm>
            <a:off x="711200" y="331579"/>
            <a:ext cx="9765654" cy="646331"/>
          </a:xfrm>
          <a:prstGeom prst="rect">
            <a:avLst/>
          </a:prstGeom>
        </p:spPr>
        <p:txBody>
          <a:bodyPr vert="horz" lIns="91440" tIns="45720" rIns="91440" bIns="45720" rtlCol="0" anchor="t" anchorCtr="0">
            <a:sp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it-IT"/>
              <a:t>HIS-spiegelinformatie</a:t>
            </a:r>
            <a:endParaRPr lang="it-IT" dirty="0"/>
          </a:p>
        </p:txBody>
      </p:sp>
    </p:spTree>
    <p:extLst>
      <p:ext uri="{BB962C8B-B14F-4D97-AF65-F5344CB8AC3E}">
        <p14:creationId xmlns:p14="http://schemas.microsoft.com/office/powerpoint/2010/main" val="74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224852"/>
            <a:ext cx="10766044" cy="7195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HIS-cijfers</a:t>
            </a:r>
            <a:endParaRPr lang="nl-NL" dirty="0">
              <a:solidFill>
                <a:srgbClr val="FF0000"/>
              </a:solidFill>
            </a:endParaRPr>
          </a:p>
        </p:txBody>
      </p:sp>
      <p:sp>
        <p:nvSpPr>
          <p:cNvPr id="2" name="Tekstvak 1"/>
          <p:cNvSpPr txBox="1"/>
          <p:nvPr/>
        </p:nvSpPr>
        <p:spPr>
          <a:xfrm>
            <a:off x="535034" y="1048635"/>
            <a:ext cx="11656966" cy="400110"/>
          </a:xfrm>
          <a:prstGeom prst="rect">
            <a:avLst/>
          </a:prstGeom>
          <a:noFill/>
        </p:spPr>
        <p:txBody>
          <a:bodyPr wrap="square" rtlCol="0">
            <a:spAutoFit/>
          </a:bodyPr>
          <a:lstStyle/>
          <a:p>
            <a:pPr>
              <a:defRPr sz="1600" b="0" i="0" u="none" strike="noStrike" kern="1200" spc="0" baseline="0">
                <a:solidFill>
                  <a:prstClr val="black">
                    <a:lumMod val="65000"/>
                    <a:lumOff val="35000"/>
                  </a:prstClr>
                </a:solidFill>
                <a:latin typeface="+mn-lt"/>
                <a:ea typeface="+mn-ea"/>
                <a:cs typeface="+mn-cs"/>
              </a:defRPr>
            </a:pPr>
            <a:r>
              <a:rPr lang="nl-NL" sz="2000" dirty="0"/>
              <a:t>Aantal 20-50 jarigen, met (A04) contact </a:t>
            </a:r>
            <a:r>
              <a:rPr lang="nl-NL" sz="2000" dirty="0">
                <a:solidFill>
                  <a:prstClr val="black">
                    <a:lumMod val="65000"/>
                    <a:lumOff val="35000"/>
                  </a:prstClr>
                </a:solidFill>
              </a:rPr>
              <a:t>in periode 1-7 t/m 31-12 van respectievelijk jaar X en X+1</a:t>
            </a:r>
          </a:p>
        </p:txBody>
      </p:sp>
      <p:pic>
        <p:nvPicPr>
          <p:cNvPr id="24" name="Afbeelding 23"/>
          <p:cNvPicPr>
            <a:picLocks noChangeAspect="1"/>
          </p:cNvPicPr>
          <p:nvPr/>
        </p:nvPicPr>
        <p:blipFill>
          <a:blip r:embed="rId3"/>
          <a:stretch>
            <a:fillRect/>
          </a:stretch>
        </p:blipFill>
        <p:spPr>
          <a:xfrm>
            <a:off x="324321" y="1448745"/>
            <a:ext cx="11717528" cy="4889416"/>
          </a:xfrm>
          <a:prstGeom prst="rect">
            <a:avLst/>
          </a:prstGeom>
        </p:spPr>
      </p:pic>
    </p:spTree>
    <p:extLst>
      <p:ext uri="{BB962C8B-B14F-4D97-AF65-F5344CB8AC3E}">
        <p14:creationId xmlns:p14="http://schemas.microsoft.com/office/powerpoint/2010/main" val="387786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254833"/>
            <a:ext cx="10766044" cy="6295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HIS-cijfers</a:t>
            </a:r>
            <a:endParaRPr lang="nl-NL" dirty="0">
              <a:solidFill>
                <a:srgbClr val="FF0000"/>
              </a:solidFill>
            </a:endParaRPr>
          </a:p>
        </p:txBody>
      </p:sp>
      <p:sp>
        <p:nvSpPr>
          <p:cNvPr id="4" name="Tekstvak 3"/>
          <p:cNvSpPr txBox="1"/>
          <p:nvPr/>
        </p:nvSpPr>
        <p:spPr>
          <a:xfrm>
            <a:off x="553792" y="884421"/>
            <a:ext cx="11174382" cy="707886"/>
          </a:xfrm>
          <a:prstGeom prst="rect">
            <a:avLst/>
          </a:prstGeom>
          <a:noFill/>
        </p:spPr>
        <p:txBody>
          <a:bodyPr wrap="square" rtlCol="0">
            <a:spAutoFit/>
          </a:bodyPr>
          <a:lstStyle/>
          <a:p>
            <a:pPr>
              <a:defRPr sz="1600" b="0" i="0" u="none" strike="noStrike" kern="1200" spc="0" baseline="0">
                <a:solidFill>
                  <a:prstClr val="black">
                    <a:lumMod val="65000"/>
                    <a:lumOff val="35000"/>
                  </a:prstClr>
                </a:solidFill>
                <a:latin typeface="+mn-lt"/>
                <a:ea typeface="+mn-ea"/>
                <a:cs typeface="+mn-cs"/>
              </a:defRPr>
            </a:pPr>
            <a:r>
              <a:rPr lang="nl-NL" sz="2000" dirty="0"/>
              <a:t>Percentage van de 20-50 jarigen met een A-04 contact in periode 1-7 t/m 31-12 van respectievelijk jaar X en jaar X+1</a:t>
            </a:r>
          </a:p>
        </p:txBody>
      </p:sp>
      <p:pic>
        <p:nvPicPr>
          <p:cNvPr id="3" name="Afbeelding 2"/>
          <p:cNvPicPr>
            <a:picLocks noChangeAspect="1"/>
          </p:cNvPicPr>
          <p:nvPr/>
        </p:nvPicPr>
        <p:blipFill>
          <a:blip r:embed="rId3"/>
          <a:stretch>
            <a:fillRect/>
          </a:stretch>
        </p:blipFill>
        <p:spPr>
          <a:xfrm>
            <a:off x="505483" y="1745580"/>
            <a:ext cx="11181033" cy="4615072"/>
          </a:xfrm>
          <a:prstGeom prst="rect">
            <a:avLst/>
          </a:prstGeom>
        </p:spPr>
      </p:pic>
    </p:spTree>
    <p:extLst>
      <p:ext uri="{BB962C8B-B14F-4D97-AF65-F5344CB8AC3E}">
        <p14:creationId xmlns:p14="http://schemas.microsoft.com/office/powerpoint/2010/main" val="31438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err="1"/>
              <a:t>Jouw</a:t>
            </a:r>
            <a:r>
              <a:rPr lang="it-IT" dirty="0"/>
              <a:t> HIS</a:t>
            </a:r>
          </a:p>
        </p:txBody>
      </p:sp>
      <p:sp>
        <p:nvSpPr>
          <p:cNvPr id="4" name="Rechthoek 3"/>
          <p:cNvSpPr/>
          <p:nvPr/>
        </p:nvSpPr>
        <p:spPr>
          <a:xfrm>
            <a:off x="796290" y="1768524"/>
            <a:ext cx="10610850" cy="2554545"/>
          </a:xfrm>
          <a:prstGeom prst="rect">
            <a:avLst/>
          </a:prstGeom>
        </p:spPr>
        <p:txBody>
          <a:bodyPr wrap="square">
            <a:spAutoFit/>
          </a:bodyPr>
          <a:lstStyle/>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a:buClr>
                <a:srgbClr val="009CB4"/>
              </a:buClr>
            </a:pPr>
            <a:endParaRPr lang="nl-NL" sz="2000" dirty="0"/>
          </a:p>
          <a:p>
            <a:pPr marL="342900" indent="-342900">
              <a:buClr>
                <a:srgbClr val="009CB4"/>
              </a:buClr>
              <a:buFont typeface="Arial" panose="020B0604020202020204" pitchFamily="34" charset="0"/>
              <a:buChar char="•"/>
            </a:pPr>
            <a:endParaRPr lang="nl-NL" sz="2000" dirty="0"/>
          </a:p>
          <a:p>
            <a:endParaRPr lang="nl-NL" sz="2000" dirty="0"/>
          </a:p>
        </p:txBody>
      </p:sp>
      <p:sp>
        <p:nvSpPr>
          <p:cNvPr id="5" name="Tekstvak 4"/>
          <p:cNvSpPr txBox="1"/>
          <p:nvPr/>
        </p:nvSpPr>
        <p:spPr>
          <a:xfrm>
            <a:off x="796290" y="1177290"/>
            <a:ext cx="9680564" cy="3970318"/>
          </a:xfrm>
          <a:prstGeom prst="rect">
            <a:avLst/>
          </a:prstGeom>
          <a:noFill/>
        </p:spPr>
        <p:txBody>
          <a:bodyPr wrap="square" lIns="91440" tIns="45720" rIns="91440" bIns="45720" rtlCol="0" anchor="t">
            <a:spAutoFit/>
          </a:bodyPr>
          <a:lstStyle/>
          <a:p>
            <a:endParaRPr lang="nl-NL" sz="2400" dirty="0">
              <a:sym typeface="Wingdings" panose="05000000000000000000" pitchFamily="2" charset="2"/>
            </a:endParaRPr>
          </a:p>
          <a:p>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Hoe zit het bij jouw HIS?</a:t>
            </a:r>
            <a:endParaRPr lang="nl-NL" sz="2400" dirty="0"/>
          </a:p>
          <a:p>
            <a:pPr marL="285750" indent="-285750">
              <a:buFont typeface="Wingdings" panose="05000000000000000000" pitchFamily="2" charset="2"/>
              <a:buChar char="à"/>
            </a:pPr>
            <a:endParaRPr lang="nl-NL" sz="2400" dirty="0">
              <a:sym typeface="Wingdings" panose="05000000000000000000" pitchFamily="2" charset="2"/>
            </a:endParaRPr>
          </a:p>
          <a:p>
            <a:pPr marL="342900" indent="-342900">
              <a:buFont typeface="Wingdings" panose="05000000000000000000" pitchFamily="2" charset="2"/>
              <a:buChar char="à"/>
            </a:pPr>
            <a:r>
              <a:rPr lang="nl-NL" sz="2400" dirty="0">
                <a:sym typeface="Wingdings" panose="05000000000000000000" pitchFamily="2" charset="2"/>
              </a:rPr>
              <a:t>Automatisch U99.01 en medicatiebewaking bij </a:t>
            </a:r>
            <a:r>
              <a:rPr lang="nl-NL" sz="2400" dirty="0" err="1">
                <a:sym typeface="Wingdings" panose="05000000000000000000" pitchFamily="2" charset="2"/>
              </a:rPr>
              <a:t>eGFR</a:t>
            </a:r>
            <a:r>
              <a:rPr lang="nl-NL" sz="2400" dirty="0">
                <a:sym typeface="Wingdings" panose="05000000000000000000" pitchFamily="2" charset="2"/>
              </a:rPr>
              <a:t>&lt;60?</a:t>
            </a:r>
          </a:p>
          <a:p>
            <a:pPr marL="342900" indent="-342900">
              <a:buFont typeface="Wingdings" panose="05000000000000000000" pitchFamily="2" charset="2"/>
              <a:buChar char="à"/>
            </a:pPr>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Is dat wenselijk? Bij al deze patiënten?</a:t>
            </a:r>
          </a:p>
          <a:p>
            <a:pPr marL="285750" indent="-285750">
              <a:buFont typeface="Wingdings" panose="05000000000000000000" pitchFamily="2" charset="2"/>
              <a:buChar char="à"/>
            </a:pPr>
            <a:endParaRPr lang="nl-NL" sz="2400" dirty="0">
              <a:sym typeface="Wingdings" panose="05000000000000000000" pitchFamily="2" charset="2"/>
            </a:endParaRPr>
          </a:p>
          <a:p>
            <a:pPr marL="285750" indent="-285750">
              <a:buFont typeface="Wingdings" panose="05000000000000000000" pitchFamily="2" charset="2"/>
              <a:buChar char="à"/>
            </a:pPr>
            <a:r>
              <a:rPr lang="nl-NL" sz="2400" dirty="0">
                <a:sym typeface="Wingdings" panose="05000000000000000000" pitchFamily="2" charset="2"/>
              </a:rPr>
              <a:t>Als je voor ‘niet-automatisch’ verkiest, wat dan? </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endParaRPr lang="nl-NL" dirty="0"/>
          </a:p>
        </p:txBody>
      </p:sp>
    </p:spTree>
    <p:extLst>
      <p:ext uri="{BB962C8B-B14F-4D97-AF65-F5344CB8AC3E}">
        <p14:creationId xmlns:p14="http://schemas.microsoft.com/office/powerpoint/2010/main" val="378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2061-735B-428D-A2C7-6ACBED5DBA95}"/>
              </a:ext>
            </a:extLst>
          </p:cNvPr>
          <p:cNvSpPr>
            <a:spLocks noGrp="1"/>
          </p:cNvSpPr>
          <p:nvPr>
            <p:ph type="title"/>
          </p:nvPr>
        </p:nvSpPr>
        <p:spPr>
          <a:xfrm>
            <a:off x="308919" y="967144"/>
            <a:ext cx="5346700" cy="646331"/>
          </a:xfrm>
        </p:spPr>
        <p:txBody>
          <a:bodyPr/>
          <a:lstStyle/>
          <a:p>
            <a:r>
              <a:rPr lang="nl-NL" dirty="0"/>
              <a:t>Bloedonderzoek?</a:t>
            </a:r>
            <a:endParaRPr lang="en-NL" dirty="0"/>
          </a:p>
        </p:txBody>
      </p:sp>
      <p:sp>
        <p:nvSpPr>
          <p:cNvPr id="3" name="Content Placeholder 2">
            <a:extLst>
              <a:ext uri="{FF2B5EF4-FFF2-40B4-BE49-F238E27FC236}">
                <a16:creationId xmlns:a16="http://schemas.microsoft.com/office/drawing/2014/main" id="{1ACB9C7E-2965-42E1-8754-C355FB06661F}"/>
              </a:ext>
            </a:extLst>
          </p:cNvPr>
          <p:cNvSpPr>
            <a:spLocks noGrp="1"/>
          </p:cNvSpPr>
          <p:nvPr>
            <p:ph sz="half" idx="1"/>
          </p:nvPr>
        </p:nvSpPr>
        <p:spPr>
          <a:xfrm>
            <a:off x="308919" y="1714083"/>
            <a:ext cx="6050727" cy="3943234"/>
          </a:xfrm>
        </p:spPr>
        <p:txBody>
          <a:bodyPr/>
          <a:lstStyle/>
          <a:p>
            <a:r>
              <a:rPr lang="nl-NL" sz="2000" dirty="0"/>
              <a:t>Vier tests worden aanbevolen* bij algemeen bloedonderzoek; </a:t>
            </a:r>
            <a:endParaRPr lang="nl-NL" sz="2000" b="1" dirty="0">
              <a:solidFill>
                <a:schemeClr val="accent6">
                  <a:lumMod val="75000"/>
                </a:schemeClr>
              </a:solidFill>
            </a:endParaRPr>
          </a:p>
          <a:p>
            <a:r>
              <a:rPr lang="nl-NL" sz="2000" b="1" dirty="0" err="1">
                <a:solidFill>
                  <a:schemeClr val="accent6">
                    <a:lumMod val="75000"/>
                  </a:schemeClr>
                </a:solidFill>
              </a:rPr>
              <a:t>Hb</a:t>
            </a:r>
            <a:r>
              <a:rPr lang="nl-NL" sz="2000" b="1" dirty="0">
                <a:solidFill>
                  <a:schemeClr val="accent6">
                    <a:lumMod val="75000"/>
                  </a:schemeClr>
                </a:solidFill>
              </a:rPr>
              <a:t> </a:t>
            </a:r>
          </a:p>
          <a:p>
            <a:r>
              <a:rPr lang="nl-NL" sz="2000" b="1" dirty="0">
                <a:solidFill>
                  <a:schemeClr val="accent6">
                    <a:lumMod val="75000"/>
                  </a:schemeClr>
                </a:solidFill>
              </a:rPr>
              <a:t>TSH</a:t>
            </a:r>
          </a:p>
          <a:p>
            <a:r>
              <a:rPr lang="nl-NL" sz="2000" b="1" dirty="0">
                <a:solidFill>
                  <a:schemeClr val="accent6">
                    <a:lumMod val="75000"/>
                  </a:schemeClr>
                </a:solidFill>
              </a:rPr>
              <a:t>BSE (of CRP^): regionaal maken laboratorium en huisartsen keuze voor BSE hetzij CRP)</a:t>
            </a:r>
          </a:p>
          <a:p>
            <a:r>
              <a:rPr lang="nl-NL" sz="2000" b="1" dirty="0">
                <a:solidFill>
                  <a:schemeClr val="accent6">
                    <a:lumMod val="75000"/>
                  </a:schemeClr>
                </a:solidFill>
              </a:rPr>
              <a:t>Glucose</a:t>
            </a:r>
            <a:endParaRPr lang="nl-NL" sz="2000" dirty="0"/>
          </a:p>
          <a:p>
            <a:endParaRPr lang="nl-NL" sz="2000" dirty="0"/>
          </a:p>
          <a:p>
            <a:r>
              <a:rPr lang="nl-NL" sz="2000" dirty="0"/>
              <a:t>Op indicatie (leeftijd of vermoeden leveraandoening) zijn </a:t>
            </a:r>
            <a:r>
              <a:rPr lang="nl-NL" sz="2000" dirty="0" err="1"/>
              <a:t>Kreatinine</a:t>
            </a:r>
            <a:r>
              <a:rPr lang="nl-NL" sz="2000" dirty="0"/>
              <a:t> (</a:t>
            </a:r>
            <a:r>
              <a:rPr lang="nl-NL" sz="2000" dirty="0" err="1"/>
              <a:t>eGFR</a:t>
            </a:r>
            <a:r>
              <a:rPr lang="nl-NL" sz="2000" dirty="0"/>
              <a:t>^) en ALAT.</a:t>
            </a:r>
          </a:p>
          <a:p>
            <a:endParaRPr lang="nl-NL" sz="1400" dirty="0"/>
          </a:p>
          <a:p>
            <a:endParaRPr lang="en-NL" dirty="0"/>
          </a:p>
        </p:txBody>
      </p:sp>
      <p:sp>
        <p:nvSpPr>
          <p:cNvPr id="5" name="Picture Placeholder 4">
            <a:extLst>
              <a:ext uri="{FF2B5EF4-FFF2-40B4-BE49-F238E27FC236}">
                <a16:creationId xmlns:a16="http://schemas.microsoft.com/office/drawing/2014/main" id="{B37F6559-1DFB-4C77-9D05-1154EDEA2C1B}"/>
              </a:ext>
            </a:extLst>
          </p:cNvPr>
          <p:cNvSpPr>
            <a:spLocks noGrp="1"/>
          </p:cNvSpPr>
          <p:nvPr>
            <p:ph type="pic" sz="quarter" idx="12"/>
          </p:nvPr>
        </p:nvSpPr>
        <p:spPr>
          <a:xfrm>
            <a:off x="6581032" y="967144"/>
            <a:ext cx="5054600" cy="4365521"/>
          </a:xfrm>
        </p:spPr>
      </p:sp>
      <p:sp>
        <p:nvSpPr>
          <p:cNvPr id="6" name="Tekstvak 5"/>
          <p:cNvSpPr txBox="1"/>
          <p:nvPr/>
        </p:nvSpPr>
        <p:spPr>
          <a:xfrm>
            <a:off x="444982" y="5757923"/>
            <a:ext cx="11144351" cy="584775"/>
          </a:xfrm>
          <a:prstGeom prst="rect">
            <a:avLst/>
          </a:prstGeom>
          <a:noFill/>
        </p:spPr>
        <p:txBody>
          <a:bodyPr wrap="square" rtlCol="0">
            <a:spAutoFit/>
          </a:bodyPr>
          <a:lstStyle/>
          <a:p>
            <a:r>
              <a:rPr lang="nl-NL" sz="1600" dirty="0"/>
              <a:t>*Bron: hoofdstuk 7 uit ‘Diagnostiek van alledaagse klachten’. H. de Vries en A. Thijs. BSL 2016</a:t>
            </a:r>
          </a:p>
          <a:p>
            <a:r>
              <a:rPr lang="nl-NL" sz="1600" dirty="0"/>
              <a:t>^Bron: LESA Laboratoriumdiagnostiek Algemeen onderzoek NHG 2019.</a:t>
            </a:r>
          </a:p>
        </p:txBody>
      </p:sp>
    </p:spTree>
    <p:extLst>
      <p:ext uri="{BB962C8B-B14F-4D97-AF65-F5344CB8AC3E}">
        <p14:creationId xmlns:p14="http://schemas.microsoft.com/office/powerpoint/2010/main" val="5376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192505" y="245586"/>
            <a:ext cx="9765654" cy="646331"/>
          </a:xfrm>
        </p:spPr>
        <p:txBody>
          <a:bodyPr/>
          <a:lstStyle/>
          <a:p>
            <a:r>
              <a:rPr lang="it-IT" dirty="0"/>
              <a:t>Hoe vaak lab?</a:t>
            </a:r>
          </a:p>
        </p:txBody>
      </p:sp>
      <p:sp>
        <p:nvSpPr>
          <p:cNvPr id="3" name="Tekstvak 2"/>
          <p:cNvSpPr txBox="1"/>
          <p:nvPr/>
        </p:nvSpPr>
        <p:spPr>
          <a:xfrm>
            <a:off x="192505" y="891917"/>
            <a:ext cx="11879890" cy="1015663"/>
          </a:xfrm>
          <a:prstGeom prst="rect">
            <a:avLst/>
          </a:prstGeom>
          <a:noFill/>
        </p:spPr>
        <p:txBody>
          <a:bodyPr wrap="square" rtlCol="0">
            <a:spAutoFit/>
          </a:bodyPr>
          <a:lstStyle/>
          <a:p>
            <a:r>
              <a:rPr lang="nl-NL" sz="2000" dirty="0">
                <a:solidFill>
                  <a:schemeClr val="bg1">
                    <a:lumMod val="50000"/>
                  </a:schemeClr>
                </a:solidFill>
              </a:rPr>
              <a:t>Percentage van de 20-50 jarige patiënten met minstens één A04 contact waarbij bloedonderzoek is gedaan resp. waarbij in ieder geval de aanbevolen set (</a:t>
            </a:r>
            <a:r>
              <a:rPr lang="nl-NL" sz="2000" dirty="0" err="1">
                <a:solidFill>
                  <a:schemeClr val="bg1">
                    <a:lumMod val="50000"/>
                  </a:schemeClr>
                </a:solidFill>
              </a:rPr>
              <a:t>Hb</a:t>
            </a:r>
            <a:r>
              <a:rPr lang="nl-NL" sz="2000" dirty="0">
                <a:solidFill>
                  <a:schemeClr val="bg1">
                    <a:lumMod val="50000"/>
                  </a:schemeClr>
                </a:solidFill>
              </a:rPr>
              <a:t> én BSE(of CRP) én TSH én glucose)* is onderzocht in periode 1-7 t/m 31-12 van respectievelijk jaar X en jaar X+1.</a:t>
            </a:r>
          </a:p>
        </p:txBody>
      </p:sp>
      <p:sp>
        <p:nvSpPr>
          <p:cNvPr id="7" name="Tekstvak 6"/>
          <p:cNvSpPr txBox="1"/>
          <p:nvPr/>
        </p:nvSpPr>
        <p:spPr>
          <a:xfrm>
            <a:off x="8855718" y="5144925"/>
            <a:ext cx="3684451" cy="1231106"/>
          </a:xfrm>
          <a:prstGeom prst="rect">
            <a:avLst/>
          </a:prstGeom>
          <a:noFill/>
        </p:spPr>
        <p:txBody>
          <a:bodyPr wrap="square" rtlCol="0">
            <a:spAutoFit/>
          </a:bodyPr>
          <a:lstStyle/>
          <a:p>
            <a:r>
              <a:rPr lang="nl-NL" sz="2000" dirty="0">
                <a:solidFill>
                  <a:srgbClr val="003741"/>
                </a:solidFill>
              </a:rPr>
              <a:t>*De 4 bloedonderzoeken = aanbevolen set (</a:t>
            </a:r>
            <a:r>
              <a:rPr lang="nl-NL" sz="2000" dirty="0" err="1">
                <a:solidFill>
                  <a:srgbClr val="003741"/>
                </a:solidFill>
              </a:rPr>
              <a:t>Hb</a:t>
            </a:r>
            <a:r>
              <a:rPr lang="nl-NL" sz="2000" dirty="0">
                <a:solidFill>
                  <a:srgbClr val="003741"/>
                </a:solidFill>
              </a:rPr>
              <a:t>, BSE(of CRP), TSH en glucose) </a:t>
            </a:r>
          </a:p>
          <a:p>
            <a:endParaRPr lang="nl-NL" sz="1400" dirty="0"/>
          </a:p>
        </p:txBody>
      </p:sp>
      <p:sp>
        <p:nvSpPr>
          <p:cNvPr id="10" name="Rechthoek 9"/>
          <p:cNvSpPr/>
          <p:nvPr/>
        </p:nvSpPr>
        <p:spPr>
          <a:xfrm>
            <a:off x="208378" y="6376031"/>
            <a:ext cx="6356997" cy="369332"/>
          </a:xfrm>
          <a:prstGeom prst="rect">
            <a:avLst/>
          </a:prstGeom>
        </p:spPr>
        <p:txBody>
          <a:bodyPr wrap="none">
            <a:spAutoFit/>
          </a:bodyPr>
          <a:lstStyle/>
          <a:p>
            <a:r>
              <a:rPr lang="nl-NL" dirty="0">
                <a:solidFill>
                  <a:schemeClr val="accent2"/>
                </a:solidFill>
                <a:sym typeface="Wingdings" panose="05000000000000000000" pitchFamily="2" charset="2"/>
              </a:rPr>
              <a:t> </a:t>
            </a:r>
            <a:r>
              <a:rPr lang="nl-NL" dirty="0">
                <a:solidFill>
                  <a:schemeClr val="accent2"/>
                </a:solidFill>
              </a:rPr>
              <a:t>Komt dit overeen met je verwachting en je voornemens?</a:t>
            </a:r>
          </a:p>
        </p:txBody>
      </p:sp>
      <p:pic>
        <p:nvPicPr>
          <p:cNvPr id="6" name="Afbeelding 5"/>
          <p:cNvPicPr>
            <a:picLocks noChangeAspect="1"/>
          </p:cNvPicPr>
          <p:nvPr/>
        </p:nvPicPr>
        <p:blipFill>
          <a:blip r:embed="rId3"/>
          <a:stretch>
            <a:fillRect/>
          </a:stretch>
        </p:blipFill>
        <p:spPr>
          <a:xfrm>
            <a:off x="459139" y="1846310"/>
            <a:ext cx="8864352" cy="4529721"/>
          </a:xfrm>
          <a:prstGeom prst="rect">
            <a:avLst/>
          </a:prstGeom>
        </p:spPr>
      </p:pic>
    </p:spTree>
    <p:extLst>
      <p:ext uri="{BB962C8B-B14F-4D97-AF65-F5344CB8AC3E}">
        <p14:creationId xmlns:p14="http://schemas.microsoft.com/office/powerpoint/2010/main" val="108808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Opbouw bijeenkomst (1 uur)</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2269069"/>
            <a:ext cx="10744200" cy="3751308"/>
          </a:xfrm>
        </p:spPr>
        <p:txBody>
          <a:bodyPr/>
          <a:lstStyle/>
          <a:p>
            <a:r>
              <a:rPr lang="it-IT" dirty="0"/>
              <a:t>Introductie (ca 5 min)</a:t>
            </a:r>
          </a:p>
          <a:p>
            <a:endParaRPr lang="it-IT" dirty="0"/>
          </a:p>
          <a:p>
            <a:r>
              <a:rPr lang="it-IT" dirty="0"/>
              <a:t>Spiegelinformatie enquete en HIS: resultaten en bespreking (ca 40 min)</a:t>
            </a:r>
          </a:p>
          <a:p>
            <a:pPr marL="0" indent="0">
              <a:buNone/>
            </a:pPr>
            <a:endParaRPr lang="it-IT" dirty="0"/>
          </a:p>
          <a:p>
            <a:r>
              <a:rPr lang="it-IT" dirty="0"/>
              <a:t>Conclusie: actualiseren actieplan, borgen resultaat, vervolg? (ca 15 min)</a:t>
            </a:r>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30037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0B4FD81-F0E3-440F-B7B4-37434869A1E6}"/>
              </a:ext>
            </a:extLst>
          </p:cNvPr>
          <p:cNvSpPr txBox="1">
            <a:spLocks/>
          </p:cNvSpPr>
          <p:nvPr/>
        </p:nvSpPr>
        <p:spPr>
          <a:xfrm>
            <a:off x="613954" y="425004"/>
            <a:ext cx="11578045" cy="1044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Hoe vaak lab?</a:t>
            </a:r>
            <a:endParaRPr lang="nl-NL" dirty="0">
              <a:solidFill>
                <a:srgbClr val="FF0000"/>
              </a:solidFill>
            </a:endParaRPr>
          </a:p>
        </p:txBody>
      </p:sp>
      <p:sp>
        <p:nvSpPr>
          <p:cNvPr id="2" name="Tekstvak 1"/>
          <p:cNvSpPr txBox="1"/>
          <p:nvPr/>
        </p:nvSpPr>
        <p:spPr>
          <a:xfrm>
            <a:off x="613954" y="1399135"/>
            <a:ext cx="11461932" cy="984885"/>
          </a:xfrm>
          <a:prstGeom prst="rect">
            <a:avLst/>
          </a:prstGeom>
          <a:noFill/>
        </p:spPr>
        <p:txBody>
          <a:bodyPr wrap="square" rtlCol="0">
            <a:spAutoFit/>
          </a:bodyPr>
          <a:lstStyle/>
          <a:p>
            <a:r>
              <a:rPr lang="nl-NL" sz="2000" dirty="0"/>
              <a:t>Aantal 20-50 jarigen met A04 contact in periode 1-7 t/m 31-12 van resp. jaar X en X+1 en het aantal 20-50 jarigen A04 met lab en het aantal met aanbevolen set (</a:t>
            </a:r>
            <a:r>
              <a:rPr lang="nl-NL" sz="2000" dirty="0" err="1"/>
              <a:t>Hb,BSE</a:t>
            </a:r>
            <a:r>
              <a:rPr lang="nl-NL" sz="2000" dirty="0"/>
              <a:t>(of CRP), glucose, TSH)</a:t>
            </a:r>
          </a:p>
          <a:p>
            <a:endParaRPr lang="nl-NL" dirty="0"/>
          </a:p>
        </p:txBody>
      </p:sp>
      <p:sp>
        <p:nvSpPr>
          <p:cNvPr id="8" name="Rechthoek 7"/>
          <p:cNvSpPr/>
          <p:nvPr/>
        </p:nvSpPr>
        <p:spPr>
          <a:xfrm>
            <a:off x="711200" y="5910047"/>
            <a:ext cx="6356997" cy="369332"/>
          </a:xfrm>
          <a:prstGeom prst="rect">
            <a:avLst/>
          </a:prstGeom>
        </p:spPr>
        <p:txBody>
          <a:bodyPr wrap="none">
            <a:spAutoFit/>
          </a:bodyPr>
          <a:lstStyle/>
          <a:p>
            <a:r>
              <a:rPr lang="nl-NL" dirty="0">
                <a:solidFill>
                  <a:schemeClr val="accent2"/>
                </a:solidFill>
                <a:sym typeface="Wingdings" panose="05000000000000000000" pitchFamily="2" charset="2"/>
              </a:rPr>
              <a:t> </a:t>
            </a:r>
            <a:r>
              <a:rPr lang="nl-NL" dirty="0">
                <a:solidFill>
                  <a:schemeClr val="accent2"/>
                </a:solidFill>
              </a:rPr>
              <a:t>Komt dit overeen met je verwachting en je voornemens?</a:t>
            </a:r>
          </a:p>
        </p:txBody>
      </p:sp>
      <p:pic>
        <p:nvPicPr>
          <p:cNvPr id="4" name="Afbeelding 3"/>
          <p:cNvPicPr>
            <a:picLocks noChangeAspect="1"/>
          </p:cNvPicPr>
          <p:nvPr/>
        </p:nvPicPr>
        <p:blipFill>
          <a:blip r:embed="rId3"/>
          <a:stretch>
            <a:fillRect/>
          </a:stretch>
        </p:blipFill>
        <p:spPr>
          <a:xfrm>
            <a:off x="191232" y="2242305"/>
            <a:ext cx="11577307" cy="3505504"/>
          </a:xfrm>
          <a:prstGeom prst="rect">
            <a:avLst/>
          </a:prstGeom>
        </p:spPr>
      </p:pic>
    </p:spTree>
    <p:extLst>
      <p:ext uri="{BB962C8B-B14F-4D97-AF65-F5344CB8AC3E}">
        <p14:creationId xmlns:p14="http://schemas.microsoft.com/office/powerpoint/2010/main" val="8408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Vitaminebepalingen</a:t>
            </a:r>
          </a:p>
        </p:txBody>
      </p:sp>
      <p:sp>
        <p:nvSpPr>
          <p:cNvPr id="3" name="Tijdelijke aanduiding voor inhoud 2"/>
          <p:cNvSpPr>
            <a:spLocks noGrp="1"/>
          </p:cNvSpPr>
          <p:nvPr>
            <p:ph sz="half" idx="2"/>
          </p:nvPr>
        </p:nvSpPr>
        <p:spPr>
          <a:xfrm>
            <a:off x="694944" y="2425654"/>
            <a:ext cx="10744200" cy="2620907"/>
          </a:xfrm>
        </p:spPr>
        <p:txBody>
          <a:bodyPr/>
          <a:lstStyle/>
          <a:p>
            <a:r>
              <a:rPr lang="nl-NL" dirty="0"/>
              <a:t>De volgende slides gaan over vitaminebepalingen bij moeheid.</a:t>
            </a:r>
          </a:p>
          <a:p>
            <a:endParaRPr lang="nl-NL" dirty="0"/>
          </a:p>
          <a:p>
            <a:r>
              <a:rPr lang="nl-NL" dirty="0"/>
              <a:t>De vitamines zijn: B1, B6, B11 (foliumzuur), B12 of D </a:t>
            </a:r>
          </a:p>
          <a:p>
            <a:endParaRPr lang="nl-NL" dirty="0"/>
          </a:p>
          <a:p>
            <a:r>
              <a:rPr lang="nl-NL" dirty="0"/>
              <a:t>Zijn jullie voornemens over minder vitamines gelukt?</a:t>
            </a:r>
          </a:p>
        </p:txBody>
      </p:sp>
    </p:spTree>
    <p:extLst>
      <p:ext uri="{BB962C8B-B14F-4D97-AF65-F5344CB8AC3E}">
        <p14:creationId xmlns:p14="http://schemas.microsoft.com/office/powerpoint/2010/main" val="31986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10590784" cy="646331"/>
          </a:xfrm>
        </p:spPr>
        <p:txBody>
          <a:bodyPr/>
          <a:lstStyle/>
          <a:p>
            <a:r>
              <a:rPr lang="it-IT" dirty="0"/>
              <a:t>Vitamines overzicht	 voor-en nameting</a:t>
            </a:r>
          </a:p>
        </p:txBody>
      </p:sp>
      <p:sp>
        <p:nvSpPr>
          <p:cNvPr id="3" name="Tekstvak 2"/>
          <p:cNvSpPr txBox="1"/>
          <p:nvPr/>
        </p:nvSpPr>
        <p:spPr>
          <a:xfrm>
            <a:off x="711200" y="1108710"/>
            <a:ext cx="10878820" cy="707886"/>
          </a:xfrm>
          <a:prstGeom prst="rect">
            <a:avLst/>
          </a:prstGeom>
          <a:noFill/>
        </p:spPr>
        <p:txBody>
          <a:bodyPr wrap="square" rtlCol="0">
            <a:spAutoFit/>
          </a:bodyPr>
          <a:lstStyle/>
          <a:p>
            <a:r>
              <a:rPr lang="nl-NL" dirty="0">
                <a:solidFill>
                  <a:srgbClr val="F07814"/>
                </a:solidFill>
              </a:rPr>
              <a:t> </a:t>
            </a:r>
            <a:r>
              <a:rPr lang="nl-NL" sz="2000" dirty="0"/>
              <a:t>Percentage 20-50 jarigen met minstens één A04 contact en een vitaminebepaling*</a:t>
            </a:r>
          </a:p>
          <a:p>
            <a:pPr algn="ctr"/>
            <a:r>
              <a:rPr lang="nl-NL" sz="2000" dirty="0"/>
              <a:t> in periode 1-7 t/m 31-12 van jaar X en Jaar X+1 </a:t>
            </a:r>
          </a:p>
        </p:txBody>
      </p:sp>
      <p:sp>
        <p:nvSpPr>
          <p:cNvPr id="4" name="Rechthoek 3"/>
          <p:cNvSpPr/>
          <p:nvPr/>
        </p:nvSpPr>
        <p:spPr>
          <a:xfrm>
            <a:off x="694944" y="5779007"/>
            <a:ext cx="9345168" cy="388696"/>
          </a:xfrm>
          <a:prstGeom prst="rect">
            <a:avLst/>
          </a:prstGeom>
        </p:spPr>
        <p:txBody>
          <a:bodyPr wrap="square">
            <a:spAutoFit/>
          </a:bodyPr>
          <a:lstStyle/>
          <a:p>
            <a:pPr algn="ctr">
              <a:lnSpc>
                <a:spcPct val="107000"/>
              </a:lnSpc>
              <a:spcAft>
                <a:spcPts val="800"/>
              </a:spcAft>
            </a:pPr>
            <a:r>
              <a:rPr lang="nl-NL" i="1" dirty="0">
                <a:ea typeface="Calibri" panose="020F0502020204030204" pitchFamily="34" charset="0"/>
                <a:cs typeface="Times New Roman" panose="02020603050405020304" pitchFamily="18" charset="0"/>
              </a:rPr>
              <a:t>*Een vitaminebepaling betekent vitamine B1, B6, B11 (foliumzuur), B12 of D</a:t>
            </a:r>
            <a:r>
              <a:rPr lang="nl-NL" sz="1400" dirty="0">
                <a:ea typeface="Calibri" panose="020F0502020204030204" pitchFamily="34" charset="0"/>
                <a:cs typeface="Times New Roman" panose="02020603050405020304" pitchFamily="18" charset="0"/>
              </a:rPr>
              <a:t> </a:t>
            </a:r>
          </a:p>
        </p:txBody>
      </p:sp>
      <p:pic>
        <p:nvPicPr>
          <p:cNvPr id="8" name="Afbeelding 7"/>
          <p:cNvPicPr>
            <a:picLocks noChangeAspect="1"/>
          </p:cNvPicPr>
          <p:nvPr/>
        </p:nvPicPr>
        <p:blipFill>
          <a:blip r:embed="rId3"/>
          <a:stretch>
            <a:fillRect/>
          </a:stretch>
        </p:blipFill>
        <p:spPr>
          <a:xfrm>
            <a:off x="459759" y="1523835"/>
            <a:ext cx="11272481" cy="3810330"/>
          </a:xfrm>
          <a:prstGeom prst="rect">
            <a:avLst/>
          </a:prstGeom>
        </p:spPr>
      </p:pic>
    </p:spTree>
    <p:extLst>
      <p:ext uri="{BB962C8B-B14F-4D97-AF65-F5344CB8AC3E}">
        <p14:creationId xmlns:p14="http://schemas.microsoft.com/office/powerpoint/2010/main" val="34612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462379"/>
            <a:ext cx="9765654" cy="646331"/>
          </a:xfrm>
        </p:spPr>
        <p:txBody>
          <a:bodyPr/>
          <a:lstStyle/>
          <a:p>
            <a:r>
              <a:rPr lang="it-IT" dirty="0"/>
              <a:t>Vitamine B1, B6, B11,	 B12 of D</a:t>
            </a:r>
          </a:p>
        </p:txBody>
      </p:sp>
      <p:sp>
        <p:nvSpPr>
          <p:cNvPr id="3" name="Tekstvak 2"/>
          <p:cNvSpPr txBox="1"/>
          <p:nvPr/>
        </p:nvSpPr>
        <p:spPr>
          <a:xfrm>
            <a:off x="711200" y="1108710"/>
            <a:ext cx="10878820" cy="1015663"/>
          </a:xfrm>
          <a:prstGeom prst="rect">
            <a:avLst/>
          </a:prstGeom>
          <a:noFill/>
        </p:spPr>
        <p:txBody>
          <a:bodyPr wrap="square" rtlCol="0">
            <a:spAutoFit/>
          </a:bodyPr>
          <a:lstStyle/>
          <a:p>
            <a:r>
              <a:rPr lang="nl-NL" sz="2000" dirty="0"/>
              <a:t>Percentages van de 20-50 jarigen met minstens één A04 contact in jaar X+1 waarbij vitamine B1,B6,B11 (foliumzuur),B12,D en vitamine totaal (1 of meer vitaminebepalingen) zijn bepaald. </a:t>
            </a:r>
          </a:p>
        </p:txBody>
      </p:sp>
      <p:pic>
        <p:nvPicPr>
          <p:cNvPr id="4" name="Afbeelding 3"/>
          <p:cNvPicPr>
            <a:picLocks noChangeAspect="1"/>
          </p:cNvPicPr>
          <p:nvPr/>
        </p:nvPicPr>
        <p:blipFill>
          <a:blip r:embed="rId3"/>
          <a:stretch>
            <a:fillRect/>
          </a:stretch>
        </p:blipFill>
        <p:spPr>
          <a:xfrm>
            <a:off x="711200" y="2124373"/>
            <a:ext cx="11040813" cy="4090771"/>
          </a:xfrm>
          <a:prstGeom prst="rect">
            <a:avLst/>
          </a:prstGeom>
        </p:spPr>
      </p:pic>
    </p:spTree>
    <p:extLst>
      <p:ext uri="{BB962C8B-B14F-4D97-AF65-F5344CB8AC3E}">
        <p14:creationId xmlns:p14="http://schemas.microsoft.com/office/powerpoint/2010/main" val="71718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199" y="563072"/>
            <a:ext cx="9765654" cy="646331"/>
          </a:xfrm>
        </p:spPr>
        <p:txBody>
          <a:bodyPr/>
          <a:lstStyle/>
          <a:p>
            <a:r>
              <a:rPr lang="it-IT" dirty="0"/>
              <a:t>Vitamines voor en na    toetsgroep</a:t>
            </a:r>
          </a:p>
        </p:txBody>
      </p:sp>
      <p:sp>
        <p:nvSpPr>
          <p:cNvPr id="3" name="Tekstvak 2"/>
          <p:cNvSpPr txBox="1"/>
          <p:nvPr/>
        </p:nvSpPr>
        <p:spPr>
          <a:xfrm>
            <a:off x="711199" y="1108710"/>
            <a:ext cx="11233873" cy="707886"/>
          </a:xfrm>
          <a:prstGeom prst="rect">
            <a:avLst/>
          </a:prstGeom>
          <a:noFill/>
        </p:spPr>
        <p:txBody>
          <a:bodyPr wrap="square" rtlCol="0">
            <a:spAutoFit/>
          </a:bodyPr>
          <a:lstStyle/>
          <a:p>
            <a:r>
              <a:rPr lang="nl-NL" sz="2000" dirty="0"/>
              <a:t>Percentages van de 20-50 jarigen met minstens één A04 contact waarbij vitamines zijn bepaald in jaar X resp. jaar X+1. </a:t>
            </a:r>
          </a:p>
        </p:txBody>
      </p:sp>
      <p:pic>
        <p:nvPicPr>
          <p:cNvPr id="19" name="Afbeelding 18"/>
          <p:cNvPicPr>
            <a:picLocks noChangeAspect="1"/>
          </p:cNvPicPr>
          <p:nvPr/>
        </p:nvPicPr>
        <p:blipFill>
          <a:blip r:embed="rId3"/>
          <a:stretch>
            <a:fillRect/>
          </a:stretch>
        </p:blipFill>
        <p:spPr>
          <a:xfrm>
            <a:off x="569497" y="1901901"/>
            <a:ext cx="11053006" cy="4389500"/>
          </a:xfrm>
          <a:prstGeom prst="rect">
            <a:avLst/>
          </a:prstGeom>
        </p:spPr>
      </p:pic>
    </p:spTree>
    <p:extLst>
      <p:ext uri="{BB962C8B-B14F-4D97-AF65-F5344CB8AC3E}">
        <p14:creationId xmlns:p14="http://schemas.microsoft.com/office/powerpoint/2010/main" val="420488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Discussie</a:t>
            </a:r>
          </a:p>
        </p:txBody>
      </p:sp>
      <p:sp>
        <p:nvSpPr>
          <p:cNvPr id="4" name="Rechthoek 3"/>
          <p:cNvSpPr/>
          <p:nvPr/>
        </p:nvSpPr>
        <p:spPr>
          <a:xfrm>
            <a:off x="578734" y="1768524"/>
            <a:ext cx="10828406" cy="4093428"/>
          </a:xfrm>
          <a:prstGeom prst="rect">
            <a:avLst/>
          </a:prstGeom>
        </p:spPr>
        <p:txBody>
          <a:bodyPr wrap="square">
            <a:spAutoFit/>
          </a:bodyPr>
          <a:lstStyle/>
          <a:p>
            <a:pPr>
              <a:buClr>
                <a:srgbClr val="009CB4"/>
              </a:buClr>
            </a:pPr>
            <a:r>
              <a:rPr lang="nl-NL" sz="2000" dirty="0"/>
              <a:t>Samenvatting van de wijkgroep en </a:t>
            </a:r>
            <a:r>
              <a:rPr lang="nl-NL" sz="2000" dirty="0" err="1"/>
              <a:t>inter</a:t>
            </a:r>
            <a:r>
              <a:rPr lang="nl-NL" sz="2000" dirty="0"/>
              <a:t>-praktijkvariatie (min-max), 20-50 jarigen met moeheid/zwakte:</a:t>
            </a:r>
          </a:p>
          <a:p>
            <a:pPr marL="342900" indent="-342900">
              <a:buClr>
                <a:srgbClr val="009CB4"/>
              </a:buClr>
              <a:buFont typeface="Arial" panose="020B0604020202020204" pitchFamily="34" charset="0"/>
              <a:buChar char="•"/>
            </a:pPr>
            <a:endParaRPr lang="nl-NL" sz="2000" dirty="0"/>
          </a:p>
          <a:p>
            <a:pPr marL="800100" lvl="1" indent="-342900">
              <a:buClr>
                <a:srgbClr val="009CB4"/>
              </a:buClr>
              <a:buFont typeface="Arial" panose="020B0604020202020204" pitchFamily="34" charset="0"/>
              <a:buChar char="•"/>
            </a:pPr>
            <a:r>
              <a:rPr lang="nl-NL" sz="2000" dirty="0"/>
              <a:t>Bloedonderzoek: wijkgroep van 64% naar 59% (</a:t>
            </a:r>
            <a:r>
              <a:rPr lang="nl-NL" sz="2000" dirty="0" err="1"/>
              <a:t>inter</a:t>
            </a:r>
            <a:r>
              <a:rPr lang="nl-NL" sz="2000" dirty="0"/>
              <a:t>-praktijkvariatie 49%  - 65%)</a:t>
            </a:r>
          </a:p>
          <a:p>
            <a:pPr marL="800100" lvl="1" indent="-342900">
              <a:buClr>
                <a:srgbClr val="009CB4"/>
              </a:buClr>
              <a:buFont typeface="Arial" panose="020B0604020202020204" pitchFamily="34" charset="0"/>
              <a:buChar char="•"/>
            </a:pPr>
            <a:endParaRPr lang="nl-NL" sz="2000" dirty="0"/>
          </a:p>
          <a:p>
            <a:pPr marL="800100" lvl="1" indent="-342900">
              <a:buClr>
                <a:srgbClr val="009CB4"/>
              </a:buClr>
              <a:buFont typeface="Arial" panose="020B0604020202020204" pitchFamily="34" charset="0"/>
              <a:buChar char="•"/>
            </a:pPr>
            <a:r>
              <a:rPr lang="nl-NL" sz="2000" dirty="0"/>
              <a:t>Set van 4 (</a:t>
            </a:r>
            <a:r>
              <a:rPr lang="nl-NL" sz="2000" dirty="0" err="1"/>
              <a:t>Hb</a:t>
            </a:r>
            <a:r>
              <a:rPr lang="nl-NL" sz="2000" dirty="0"/>
              <a:t> én BSE(</a:t>
            </a:r>
            <a:r>
              <a:rPr lang="nl-NL" dirty="0"/>
              <a:t>of CRP</a:t>
            </a:r>
            <a:r>
              <a:rPr lang="nl-NL" sz="2000" dirty="0"/>
              <a:t>)én TSH én glucose): wijkgroep van 26% naar 33% (</a:t>
            </a:r>
            <a:r>
              <a:rPr lang="nl-NL" sz="2000" dirty="0" err="1"/>
              <a:t>inter</a:t>
            </a:r>
            <a:r>
              <a:rPr lang="nl-NL" sz="2000" dirty="0"/>
              <a:t>-praktijkvariatie 28% - 38%) </a:t>
            </a:r>
          </a:p>
          <a:p>
            <a:pPr marL="800100" lvl="1" indent="-342900">
              <a:buClr>
                <a:srgbClr val="009CB4"/>
              </a:buClr>
              <a:buFont typeface="Arial" panose="020B0604020202020204" pitchFamily="34" charset="0"/>
              <a:buChar char="•"/>
            </a:pPr>
            <a:endParaRPr lang="nl-NL" sz="2000" dirty="0"/>
          </a:p>
          <a:p>
            <a:pPr marL="800100" lvl="1" indent="-342900">
              <a:buClr>
                <a:srgbClr val="009CB4"/>
              </a:buClr>
              <a:buFont typeface="Arial" panose="020B0604020202020204" pitchFamily="34" charset="0"/>
              <a:buChar char="•"/>
            </a:pPr>
            <a:r>
              <a:rPr lang="nl-NL" sz="2000" dirty="0"/>
              <a:t>Vitamine(n): wijkgroep van 52% naar 36% (</a:t>
            </a:r>
            <a:r>
              <a:rPr lang="nl-NL" sz="2000" dirty="0" err="1"/>
              <a:t>inter</a:t>
            </a:r>
            <a:r>
              <a:rPr lang="nl-NL" sz="2000" dirty="0"/>
              <a:t>-praktijkvariatie 23% - 40%)</a:t>
            </a:r>
          </a:p>
          <a:p>
            <a:pPr>
              <a:buClr>
                <a:srgbClr val="009CB4"/>
              </a:buClr>
            </a:pPr>
            <a:endParaRPr lang="nl-NL" sz="2000" dirty="0">
              <a:solidFill>
                <a:srgbClr val="FF0000"/>
              </a:solidFill>
            </a:endParaRPr>
          </a:p>
          <a:p>
            <a:pPr>
              <a:buClr>
                <a:srgbClr val="009CB4"/>
              </a:buClr>
            </a:pPr>
            <a:endParaRPr lang="nl-NL" sz="2000" dirty="0"/>
          </a:p>
          <a:p>
            <a:pPr>
              <a:buClr>
                <a:srgbClr val="009CB4"/>
              </a:buClr>
            </a:pPr>
            <a:r>
              <a:rPr lang="nl-NL" sz="2000" dirty="0">
                <a:solidFill>
                  <a:schemeClr val="accent2"/>
                </a:solidFill>
                <a:sym typeface="Wingdings" panose="05000000000000000000" pitchFamily="2" charset="2"/>
              </a:rPr>
              <a:t> </a:t>
            </a:r>
            <a:r>
              <a:rPr lang="nl-NL" sz="2000" dirty="0">
                <a:solidFill>
                  <a:schemeClr val="accent2"/>
                </a:solidFill>
              </a:rPr>
              <a:t>Wat vinden we hiervan? Zijn je voornemens gelukt? Verklaring?</a:t>
            </a:r>
          </a:p>
          <a:p>
            <a:endParaRPr lang="nl-NL" sz="2000" dirty="0"/>
          </a:p>
        </p:txBody>
      </p:sp>
    </p:spTree>
    <p:extLst>
      <p:ext uri="{BB962C8B-B14F-4D97-AF65-F5344CB8AC3E}">
        <p14:creationId xmlns:p14="http://schemas.microsoft.com/office/powerpoint/2010/main" val="183586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491490" y="365305"/>
            <a:ext cx="9765654" cy="590931"/>
          </a:xfrm>
        </p:spPr>
        <p:txBody>
          <a:bodyPr/>
          <a:lstStyle/>
          <a:p>
            <a:r>
              <a:rPr lang="it-IT" sz="3600" dirty="0"/>
              <a:t>Annex 1: Details HIS-data</a:t>
            </a:r>
          </a:p>
        </p:txBody>
      </p:sp>
      <p:sp>
        <p:nvSpPr>
          <p:cNvPr id="3" name="Rechthoek 2"/>
          <p:cNvSpPr/>
          <p:nvPr/>
        </p:nvSpPr>
        <p:spPr>
          <a:xfrm>
            <a:off x="840828" y="1443841"/>
            <a:ext cx="10749192" cy="400110"/>
          </a:xfrm>
          <a:prstGeom prst="rect">
            <a:avLst/>
          </a:prstGeom>
        </p:spPr>
        <p:txBody>
          <a:bodyPr wrap="square">
            <a:spAutoFit/>
          </a:bodyPr>
          <a:lstStyle/>
          <a:p>
            <a:endParaRPr lang="nl-NL" sz="2000" dirty="0"/>
          </a:p>
        </p:txBody>
      </p:sp>
      <p:sp>
        <p:nvSpPr>
          <p:cNvPr id="4" name="Rechthoek 3"/>
          <p:cNvSpPr/>
          <p:nvPr/>
        </p:nvSpPr>
        <p:spPr>
          <a:xfrm>
            <a:off x="491490" y="1118771"/>
            <a:ext cx="11235690" cy="4524315"/>
          </a:xfrm>
          <a:prstGeom prst="rect">
            <a:avLst/>
          </a:prstGeom>
        </p:spPr>
        <p:txBody>
          <a:bodyPr wrap="square">
            <a:spAutoFit/>
          </a:bodyPr>
          <a:lstStyle/>
          <a:p>
            <a:r>
              <a:rPr lang="nl-NL" sz="1600" dirty="0">
                <a:solidFill>
                  <a:srgbClr val="F07814"/>
                </a:solidFill>
              </a:rPr>
              <a:t>Bron:  </a:t>
            </a:r>
            <a:r>
              <a:rPr lang="nl-NL" sz="1600" dirty="0" smtClean="0"/>
              <a:t>DATABASE. </a:t>
            </a:r>
            <a:endParaRPr lang="nl-NL" sz="1600" dirty="0"/>
          </a:p>
          <a:p>
            <a:r>
              <a:rPr lang="nl-NL" sz="1600" dirty="0">
                <a:solidFill>
                  <a:srgbClr val="F07814"/>
                </a:solidFill>
              </a:rPr>
              <a:t>Patiënten selectie nameting (en voormeting voor periode </a:t>
            </a:r>
            <a:r>
              <a:rPr lang="nl-NL" sz="1600" dirty="0" smtClean="0">
                <a:solidFill>
                  <a:srgbClr val="F07814"/>
                </a:solidFill>
              </a:rPr>
              <a:t>1-7-JAAR </a:t>
            </a:r>
            <a:r>
              <a:rPr lang="nl-NL" sz="1600" dirty="0">
                <a:solidFill>
                  <a:srgbClr val="F07814"/>
                </a:solidFill>
              </a:rPr>
              <a:t>t/m 31-12 </a:t>
            </a:r>
            <a:r>
              <a:rPr lang="nl-NL" sz="1600" dirty="0" smtClean="0">
                <a:solidFill>
                  <a:srgbClr val="F07814"/>
                </a:solidFill>
              </a:rPr>
              <a:t>JAAR):</a:t>
            </a:r>
            <a:endParaRPr lang="nl-NL" sz="1600" dirty="0">
              <a:solidFill>
                <a:srgbClr val="F07814"/>
              </a:solidFill>
            </a:endParaRPr>
          </a:p>
          <a:p>
            <a:pPr marL="285750" indent="-285750">
              <a:buClr>
                <a:srgbClr val="009CB4"/>
              </a:buClr>
              <a:buFont typeface="Arial" panose="020B0604020202020204" pitchFamily="34" charset="0"/>
              <a:buChar char="•"/>
            </a:pPr>
            <a:r>
              <a:rPr lang="nl-NL" sz="1600" dirty="0"/>
              <a:t>Alleen vaste patiënten, ingeschreven op 01-01-JAAR bij een praktijk in wijkgroep XXXX. </a:t>
            </a:r>
          </a:p>
          <a:p>
            <a:pPr marL="285750" indent="-285750">
              <a:buClr>
                <a:srgbClr val="009CB4"/>
              </a:buClr>
              <a:buFont typeface="Arial" panose="020B0604020202020204" pitchFamily="34" charset="0"/>
              <a:buChar char="•"/>
            </a:pPr>
            <a:r>
              <a:rPr lang="nl-NL" sz="1600" dirty="0"/>
              <a:t>Leeftijd op 01-01-JAAR vanaf 20 tot en met 50 jaar.</a:t>
            </a:r>
          </a:p>
          <a:p>
            <a:pPr marL="285750" indent="-285750">
              <a:buClr>
                <a:srgbClr val="009CB4"/>
              </a:buClr>
              <a:buFont typeface="Arial" panose="020B0604020202020204" pitchFamily="34" charset="0"/>
              <a:buChar char="•"/>
            </a:pPr>
            <a:r>
              <a:rPr lang="nl-NL" sz="1600" dirty="0"/>
              <a:t>Subgroep ‘met 1 of meer contact’: in periode 1-7-JAAR t/m 31-12-JAAR minstens één consult, visite, telefonisch of email contact (alle ICPC codes). </a:t>
            </a:r>
          </a:p>
          <a:p>
            <a:pPr marL="285750" indent="-285750">
              <a:buClr>
                <a:srgbClr val="009CB4"/>
              </a:buClr>
              <a:buFont typeface="Arial" panose="020B0604020202020204" pitchFamily="34" charset="0"/>
              <a:buChar char="•"/>
            </a:pPr>
            <a:r>
              <a:rPr lang="nl-NL" sz="1600" dirty="0"/>
              <a:t>Subgroep ‘met A04 contact’: In periode 1-7-JAAR t/m 31-12-JAAR minstens één contact (alle contactsoorten) gehad met ICPC code A04 (A04.00) gecodeerd (op de E regel) van het contact of gekoppeld aan episode met ICPC code A04.  A04.01 (chronisch vermoeidheid syndroom) telt niet mee.</a:t>
            </a:r>
          </a:p>
          <a:p>
            <a:pPr marL="285750" indent="-285750">
              <a:buClr>
                <a:srgbClr val="009CB4"/>
              </a:buClr>
              <a:buFont typeface="Arial" panose="020B0604020202020204" pitchFamily="34" charset="0"/>
              <a:buChar char="•"/>
            </a:pPr>
            <a:r>
              <a:rPr lang="nl-NL" sz="1600" dirty="0"/>
              <a:t>Subgroep ‘met A04 en bloedonderzoek’: bovenstaande én minstens één bloedonderzoek bepaling (zie hieronder). </a:t>
            </a:r>
          </a:p>
          <a:p>
            <a:r>
              <a:rPr lang="nl-NL" sz="1600" dirty="0">
                <a:solidFill>
                  <a:srgbClr val="F07814"/>
                </a:solidFill>
              </a:rPr>
              <a:t>Data van deze patiënten:</a:t>
            </a:r>
          </a:p>
          <a:p>
            <a:pPr marL="285750" indent="-285750">
              <a:buClr>
                <a:srgbClr val="009CB4"/>
              </a:buClr>
              <a:buFont typeface="Arial" panose="020B0604020202020204" pitchFamily="34" charset="0"/>
              <a:buChar char="•"/>
            </a:pPr>
            <a:r>
              <a:rPr lang="nl-NL" sz="1600" dirty="0"/>
              <a:t>Laboratoriumdiagnostiek in periode 1-7-JAAR t/m 31-12-JAAR in de periode vanaf de contactdatum van het contact met ICPC code A04 tot en met 15 dagen daarna. Uitzondering: voor de bepaling </a:t>
            </a:r>
            <a:r>
              <a:rPr lang="nl-NL" sz="1600" dirty="0" err="1"/>
              <a:t>methylmalonzuur</a:t>
            </a:r>
            <a:r>
              <a:rPr lang="nl-NL" sz="1600" dirty="0"/>
              <a:t> (NHG 2686) is periode tussen de contactdatum en 3 maanden daarna genomen. </a:t>
            </a:r>
          </a:p>
          <a:p>
            <a:pPr marL="285750" indent="-285750">
              <a:buClr>
                <a:srgbClr val="009CB4"/>
              </a:buClr>
              <a:buFont typeface="Arial" panose="020B0604020202020204" pitchFamily="34" charset="0"/>
              <a:buChar char="•"/>
            </a:pPr>
            <a:r>
              <a:rPr lang="nl-NL" sz="1600" dirty="0"/>
              <a:t>Alleen bepalingen in bloed (materiaal bloed ‘B’) en </a:t>
            </a:r>
            <a:r>
              <a:rPr lang="nl-NL" sz="1600" dirty="0" err="1"/>
              <a:t>eGFR</a:t>
            </a:r>
            <a:r>
              <a:rPr lang="nl-NL" sz="1600" dirty="0"/>
              <a:t> (berekende waarde; materiaal ‘O’).</a:t>
            </a:r>
          </a:p>
          <a:p>
            <a:pPr marL="285750" indent="-285750">
              <a:buClr>
                <a:srgbClr val="009CB4"/>
              </a:buClr>
              <a:buFont typeface="Arial" panose="020B0604020202020204" pitchFamily="34" charset="0"/>
              <a:buChar char="•"/>
            </a:pPr>
            <a:r>
              <a:rPr lang="nl-NL" sz="1600" dirty="0"/>
              <a:t>Zo veel mogelijk alleen geldige uitslagen meegenomen. Uitslagen die leeg waren, of met tekst “%verval%” of “%volgt ”of ”%zie%” zijn niet meegenomen. (Hierbij betekent ‘%’ geen, één of meer willekeurige tekens)</a:t>
            </a:r>
          </a:p>
          <a:p>
            <a:pPr marL="285750" indent="-285750">
              <a:buClr>
                <a:srgbClr val="009CB4"/>
              </a:buClr>
              <a:buFont typeface="Arial" panose="020B0604020202020204" pitchFamily="34" charset="0"/>
              <a:buChar char="•"/>
            </a:pPr>
            <a:r>
              <a:rPr lang="nl-NL" sz="1600" dirty="0"/>
              <a:t>Definitie ‘de 4 bloedonderzoeken’: dit betreft </a:t>
            </a:r>
            <a:r>
              <a:rPr lang="nl-NL" sz="1600" dirty="0" err="1"/>
              <a:t>Hb</a:t>
            </a:r>
            <a:r>
              <a:rPr lang="nl-NL" sz="1600" dirty="0"/>
              <a:t>, BSE(of CRP), TSH en glucose. </a:t>
            </a:r>
          </a:p>
        </p:txBody>
      </p:sp>
    </p:spTree>
    <p:extLst>
      <p:ext uri="{BB962C8B-B14F-4D97-AF65-F5344CB8AC3E}">
        <p14:creationId xmlns:p14="http://schemas.microsoft.com/office/powerpoint/2010/main" val="384986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62178" y="420774"/>
            <a:ext cx="10766044" cy="1325563"/>
          </a:xfrm>
        </p:spPr>
        <p:txBody>
          <a:bodyPr/>
          <a:lstStyle/>
          <a:p>
            <a:r>
              <a:rPr lang="nl-NL" dirty="0"/>
              <a:t>Nameting </a:t>
            </a:r>
            <a:r>
              <a:rPr lang="nl-NL" sz="2800" dirty="0"/>
              <a:t>bloedonderzoek bij moeheid</a:t>
            </a:r>
            <a:endParaRPr lang="nl-NL" sz="2800" dirty="0">
              <a:solidFill>
                <a:srgbClr val="FF0000"/>
              </a:solidFill>
            </a:endParaRP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73100" y="1619072"/>
            <a:ext cx="10744200" cy="3751308"/>
          </a:xfrm>
        </p:spPr>
        <p:txBody>
          <a:bodyPr/>
          <a:lstStyle/>
          <a:p>
            <a:r>
              <a:rPr lang="it-IT" sz="2400" dirty="0"/>
              <a:t>Voormeting: datum</a:t>
            </a:r>
          </a:p>
          <a:p>
            <a:r>
              <a:rPr lang="it-IT" sz="2400" dirty="0"/>
              <a:t>Aanwezigen:</a:t>
            </a:r>
          </a:p>
          <a:p>
            <a:endParaRPr lang="it-IT" sz="2400" dirty="0"/>
          </a:p>
          <a:p>
            <a:endParaRPr lang="it-IT" sz="2400" dirty="0"/>
          </a:p>
          <a:p>
            <a:pPr marL="0" indent="0">
              <a:buNone/>
            </a:pPr>
            <a:r>
              <a:rPr lang="it-IT" sz="2400" dirty="0">
                <a:sym typeface="Wingdings" panose="05000000000000000000" pitchFamily="2" charset="2"/>
              </a:rPr>
              <a:t> </a:t>
            </a:r>
            <a:r>
              <a:rPr lang="it-IT" sz="2400" dirty="0"/>
              <a:t>Vandaag: hoe zijn we verder gegaan? Zijn er veranderingen sindsdien?</a:t>
            </a:r>
          </a:p>
          <a:p>
            <a:pPr lvl="1"/>
            <a:endParaRPr lang="it-IT" sz="2400" dirty="0"/>
          </a:p>
          <a:p>
            <a:endParaRPr lang="it-IT" sz="2400" dirty="0"/>
          </a:p>
          <a:p>
            <a:endParaRPr lang="it-IT" sz="2400" dirty="0"/>
          </a:p>
        </p:txBody>
      </p:sp>
    </p:spTree>
    <p:extLst>
      <p:ext uri="{BB962C8B-B14F-4D97-AF65-F5344CB8AC3E}">
        <p14:creationId xmlns:p14="http://schemas.microsoft.com/office/powerpoint/2010/main" val="1155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8636" y="1085850"/>
            <a:ext cx="11114723" cy="1228028"/>
          </a:xfrm>
          <a:prstGeom prst="rect">
            <a:avLst/>
          </a:prstGeom>
        </p:spPr>
        <p:txBody>
          <a:bodyPr wrap="square">
            <a:spAutoFit/>
          </a:bodyPr>
          <a:lstStyle/>
          <a:p>
            <a:pPr marL="182563">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563">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182563">
              <a:lnSpc>
                <a:spcPct val="105000"/>
              </a:lnSpc>
              <a:spcAft>
                <a:spcPts val="800"/>
              </a:spcAft>
            </a:pPr>
            <a: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p:cNvSpPr txBox="1"/>
          <p:nvPr/>
        </p:nvSpPr>
        <p:spPr>
          <a:xfrm>
            <a:off x="899160" y="1737360"/>
            <a:ext cx="10012680"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a:t>Herhaling vragen voormeting</a:t>
            </a:r>
          </a:p>
          <a:p>
            <a:r>
              <a:rPr lang="nl-NL" sz="2400" dirty="0"/>
              <a:t>	</a:t>
            </a:r>
          </a:p>
          <a:p>
            <a:pPr marL="285750" indent="-285750">
              <a:buFont typeface="Arial" panose="020B0604020202020204" pitchFamily="34" charset="0"/>
              <a:buChar char="•"/>
            </a:pPr>
            <a:r>
              <a:rPr lang="nl-NL" sz="2400" dirty="0"/>
              <a:t>Plus enkele vragen over verandering na voormeting</a:t>
            </a:r>
          </a:p>
          <a:p>
            <a:endParaRPr lang="nl-NL" sz="2400" dirty="0"/>
          </a:p>
          <a:p>
            <a:endParaRPr lang="nl-NL" sz="2400" dirty="0"/>
          </a:p>
          <a:p>
            <a:pPr marL="285750" indent="-285750">
              <a:buFont typeface="Arial" panose="020B0604020202020204" pitchFamily="34" charset="0"/>
              <a:buChar char="•"/>
            </a:pPr>
            <a:r>
              <a:rPr lang="nl-NL" sz="2400" dirty="0"/>
              <a:t>Voormeting jaar X: aantal respondenten (en wie)	</a:t>
            </a:r>
          </a:p>
          <a:p>
            <a:pPr marL="285750" indent="-285750">
              <a:buFont typeface="Arial" panose="020B0604020202020204" pitchFamily="34" charset="0"/>
              <a:buChar char="•"/>
            </a:pPr>
            <a:r>
              <a:rPr lang="nl-NL" sz="2400" dirty="0"/>
              <a:t>Nameting jaar X+1: aantal respondenten (en wie) 	</a:t>
            </a:r>
            <a:endParaRPr lang="nl-NL" sz="2400" dirty="0">
              <a:solidFill>
                <a:srgbClr val="FF0000"/>
              </a:solidFill>
            </a:endParaRPr>
          </a:p>
        </p:txBody>
      </p:sp>
      <p:sp>
        <p:nvSpPr>
          <p:cNvPr id="6"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Resultaten online enquête</a:t>
            </a:r>
            <a:endParaRPr lang="nl-NL" dirty="0">
              <a:solidFill>
                <a:srgbClr val="FF0000"/>
              </a:solidFill>
            </a:endParaRPr>
          </a:p>
        </p:txBody>
      </p:sp>
    </p:spTree>
    <p:extLst>
      <p:ext uri="{BB962C8B-B14F-4D97-AF65-F5344CB8AC3E}">
        <p14:creationId xmlns:p14="http://schemas.microsoft.com/office/powerpoint/2010/main" val="13607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Lastig? </a:t>
            </a:r>
          </a:p>
        </p:txBody>
      </p:sp>
      <p:graphicFrame>
        <p:nvGraphicFramePr>
          <p:cNvPr id="4" name="Tabel 3"/>
          <p:cNvGraphicFramePr>
            <a:graphicFrameLocks noGrp="1"/>
          </p:cNvGraphicFramePr>
          <p:nvPr>
            <p:extLst>
              <p:ext uri="{D42A27DB-BD31-4B8C-83A1-F6EECF244321}">
                <p14:modId xmlns:p14="http://schemas.microsoft.com/office/powerpoint/2010/main" val="1999876535"/>
              </p:ext>
            </p:extLst>
          </p:nvPr>
        </p:nvGraphicFramePr>
        <p:xfrm>
          <a:off x="693195" y="2132718"/>
          <a:ext cx="10474861" cy="2536493"/>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8389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43520">
                <a:tc>
                  <a:txBody>
                    <a:bodyPr/>
                    <a:lstStyle/>
                    <a:p>
                      <a:pPr>
                        <a:lnSpc>
                          <a:spcPct val="115000"/>
                        </a:lnSpc>
                        <a:spcAft>
                          <a:spcPts val="0"/>
                        </a:spcAft>
                      </a:pPr>
                      <a:r>
                        <a:rPr lang="nl-NL" sz="2000" dirty="0">
                          <a:effectLst/>
                        </a:rPr>
                        <a:t>aantal (%)</a:t>
                      </a:r>
                    </a:p>
                    <a:p>
                      <a:pPr>
                        <a:lnSpc>
                          <a:spcPct val="115000"/>
                        </a:lnSpc>
                        <a:spcAft>
                          <a:spcPts val="0"/>
                        </a:spcAft>
                      </a:pPr>
                      <a:r>
                        <a:rPr lang="nl-NL" sz="2000" dirty="0">
                          <a:effectLst/>
                        </a:rPr>
                        <a:t>Voormeting</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737719">
                <a:tc>
                  <a:txBody>
                    <a:bodyPr/>
                    <a:lstStyle/>
                    <a:p>
                      <a:pPr>
                        <a:lnSpc>
                          <a:spcPct val="115000"/>
                        </a:lnSpc>
                        <a:spcAft>
                          <a:spcPts val="0"/>
                        </a:spcAft>
                      </a:pPr>
                      <a:r>
                        <a:rPr lang="nl-NL" sz="2000" dirty="0">
                          <a:effectLst/>
                        </a:rPr>
                        <a:t> aantal (%)</a:t>
                      </a:r>
                    </a:p>
                    <a:p>
                      <a:pPr>
                        <a:lnSpc>
                          <a:spcPct val="115000"/>
                        </a:lnSpc>
                        <a:spcAft>
                          <a:spcPts val="0"/>
                        </a:spcAft>
                      </a:pPr>
                      <a:r>
                        <a:rPr lang="nl-NL" sz="2000" dirty="0">
                          <a:effectLst/>
                        </a:rPr>
                        <a:t>nameting</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0"/>
                        </a:spcAft>
                      </a:pP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3E"/>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algn="ctr" defTabSz="914400" rtl="0" eaLnBrk="1" latinLnBrk="0" hangingPunct="1">
                        <a:lnSpc>
                          <a:spcPct val="115000"/>
                        </a:lnSpc>
                        <a:spcAft>
                          <a:spcPts val="0"/>
                        </a:spcAft>
                      </a:pPr>
                      <a:endParaRPr lang="nl-NL" sz="2000" kern="1200" dirty="0">
                        <a:solidFill>
                          <a:schemeClr val="dk1"/>
                        </a:solidFill>
                        <a:effectLst/>
                        <a:latin typeface="+mj-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693195" y="728552"/>
            <a:ext cx="1110655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Consulten</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bij patiënten met klachten van moeheid/zwakte op de leeftijd 20-50 jaar vind ik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lastig.</a:t>
            </a:r>
          </a:p>
          <a:p>
            <a:pPr lvl="0" eaLnBrk="0" fontAlgn="base" hangingPunct="0">
              <a:spcBef>
                <a:spcPct val="0"/>
              </a:spcBef>
              <a:spcAft>
                <a:spcPct val="0"/>
              </a:spcAft>
            </a:pPr>
            <a:endPar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127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Geruststellen? </a:t>
            </a:r>
          </a:p>
        </p:txBody>
      </p:sp>
      <p:graphicFrame>
        <p:nvGraphicFramePr>
          <p:cNvPr id="4" name="Tabel 3"/>
          <p:cNvGraphicFramePr>
            <a:graphicFrameLocks noGrp="1"/>
          </p:cNvGraphicFramePr>
          <p:nvPr>
            <p:extLst>
              <p:ext uri="{D42A27DB-BD31-4B8C-83A1-F6EECF244321}">
                <p14:modId xmlns:p14="http://schemas.microsoft.com/office/powerpoint/2010/main" val="1074990321"/>
              </p:ext>
            </p:extLst>
          </p:nvPr>
        </p:nvGraphicFramePr>
        <p:xfrm>
          <a:off x="711200" y="2078149"/>
          <a:ext cx="10474861" cy="2126582"/>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4400">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629997">
                <a:tc>
                  <a:txBody>
                    <a:bodyPr/>
                    <a:lstStyle/>
                    <a:p>
                      <a:pPr>
                        <a:lnSpc>
                          <a:spcPct val="115000"/>
                        </a:lnSpc>
                        <a:spcAft>
                          <a:spcPts val="0"/>
                        </a:spcAft>
                      </a:pPr>
                      <a:r>
                        <a:rPr lang="nl-NL" sz="2000" dirty="0">
                          <a:effectLst/>
                        </a:rPr>
                        <a:t>Aantal (%) voormeting</a:t>
                      </a:r>
                    </a:p>
                  </a:txBody>
                  <a:tcPr marL="68580" marR="68580" marT="0" marB="0">
                    <a:solidFill>
                      <a:srgbClr val="00373E"/>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1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rPr>
                        <a:t>Aantal (%) nameting</a:t>
                      </a:r>
                      <a:endParaRPr lang="nl-NL" dirty="0"/>
                    </a:p>
                  </a:txBody>
                  <a:tcPr marL="68580" marR="68580" marT="0" marB="0">
                    <a:solidFill>
                      <a:srgbClr val="00373E"/>
                    </a:solidFill>
                  </a:tcPr>
                </a:tc>
                <a:tc>
                  <a:txBody>
                    <a:bodyPr/>
                    <a:lstStyle/>
                    <a:p>
                      <a:endParaRPr lang="nl-NL" dirty="0"/>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b="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980861"/>
            <a:ext cx="1000935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Laboratoriumonderzoek (bloedprikken) is bij pati</a:t>
            </a:r>
            <a:r>
              <a:rPr kumimoji="0" lang="nl-NL" altLang="nl-NL" sz="20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op de leeftijd 20-50 jaar, met klachten van moeheid/zwakte een goede manier om deze pati</a:t>
            </a:r>
            <a:r>
              <a:rPr kumimoji="0" lang="nl-NL" altLang="nl-NL" sz="20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ë</a:t>
            </a:r>
            <a:r>
              <a:rPr kumimoji="0" lang="nl-NL" altLang="nl-NL" sz="200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nten </a:t>
            </a:r>
            <a:r>
              <a:rPr kumimoji="0" lang="nl-NL" altLang="nl-NL" sz="2000" b="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gerust te stellen:</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nu eens:</a:t>
            </a:r>
            <a:endParaRPr kumimoji="0" lang="nl-NL" altLang="nl-NL" sz="200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711199" y="4306153"/>
            <a:ext cx="10474861" cy="1938992"/>
          </a:xfrm>
          <a:prstGeom prst="rect">
            <a:avLst/>
          </a:prstGeom>
          <a:noFill/>
        </p:spPr>
        <p:txBody>
          <a:bodyPr wrap="square" rtlCol="0">
            <a:spAutoFit/>
          </a:bodyPr>
          <a:lstStyle/>
          <a:p>
            <a:r>
              <a:rPr lang="nl-NL" sz="3200" dirty="0">
                <a:solidFill>
                  <a:srgbClr val="009CB4"/>
                </a:solidFill>
                <a:sym typeface="Wingdings" panose="05000000000000000000" pitchFamily="2" charset="2"/>
              </a:rPr>
              <a:t>Vraag</a:t>
            </a:r>
            <a:r>
              <a:rPr lang="nl-NL" sz="4000" dirty="0">
                <a:solidFill>
                  <a:srgbClr val="009CB4"/>
                </a:solidFill>
                <a:sym typeface="Wingdings" panose="05000000000000000000" pitchFamily="2" charset="2"/>
              </a:rPr>
              <a:t> </a:t>
            </a:r>
            <a:r>
              <a:rPr lang="en-US" sz="2000" dirty="0" err="1">
                <a:latin typeface="Arial" panose="020B0604020202020204" pitchFamily="34" charset="0"/>
                <a:cs typeface="Arial" panose="020B0604020202020204" pitchFamily="34" charset="0"/>
              </a:rPr>
              <a:t>Heeft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nieuwe</a:t>
            </a:r>
            <a:r>
              <a:rPr lang="en-US" sz="2000" dirty="0">
                <a:latin typeface="Arial" panose="020B0604020202020204" pitchFamily="34" charset="0"/>
                <a:cs typeface="Arial" panose="020B0604020202020204" pitchFamily="34" charset="0"/>
              </a:rPr>
              <a:t> of </a:t>
            </a:r>
            <a:r>
              <a:rPr lang="en-US" sz="2000" dirty="0" err="1">
                <a:latin typeface="Arial" panose="020B0604020202020204" pitchFamily="34" charset="0"/>
                <a:cs typeface="Arial" panose="020B0604020202020204" pitchFamily="34" charset="0"/>
              </a:rPr>
              <a:t>andere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manieren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toegepast</a:t>
            </a:r>
            <a:r>
              <a:rPr lang="en-US" sz="2000" dirty="0">
                <a:latin typeface="Arial" panose="020B0604020202020204" pitchFamily="34" charset="0"/>
                <a:cs typeface="Arial" panose="020B0604020202020204" pitchFamily="34" charset="0"/>
              </a:rPr>
              <a:t> om de </a:t>
            </a:r>
            <a:r>
              <a:rPr lang="en-US" sz="2000" dirty="0" err="1">
                <a:latin typeface="Arial" panose="020B0604020202020204" pitchFamily="34" charset="0"/>
                <a:cs typeface="Arial" panose="020B0604020202020204" pitchFamily="34" charset="0"/>
              </a:rPr>
              <a:t>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patiënten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gerust</a:t>
            </a:r>
            <a:r>
              <a:rPr lang="en-US" sz="2000" dirty="0">
                <a:latin typeface="Arial" panose="020B0604020202020204" pitchFamily="34" charset="0"/>
                <a:cs typeface="Arial" panose="020B0604020202020204" pitchFamily="34" charset="0"/>
              </a:rPr>
              <a:t> te </a:t>
            </a:r>
            <a:r>
              <a:rPr lang="en-US" sz="2000" dirty="0" err="1">
                <a:latin typeface="Arial" panose="020B0604020202020204" pitchFamily="34" charset="0"/>
                <a:cs typeface="Arial" panose="020B0604020202020204" pitchFamily="34" charset="0"/>
              </a:rPr>
              <a:t>stellen</a:t>
            </a:r>
            <a:r>
              <a:rPr lang="en-US" sz="2000" dirty="0">
                <a:latin typeface="Arial" panose="020B0604020202020204" pitchFamily="34" charset="0"/>
                <a:cs typeface="Arial" panose="020B0604020202020204" pitchFamily="34" charset="0"/>
              </a:rPr>
              <a:t>?</a:t>
            </a:r>
          </a:p>
          <a:p>
            <a:r>
              <a:rPr lang="en-US" sz="2000" dirty="0">
                <a:solidFill>
                  <a:srgbClr val="009CB4"/>
                </a:solidFill>
              </a:rPr>
              <a:t>Ja </a:t>
            </a:r>
            <a:r>
              <a:rPr lang="en-US" sz="2000" dirty="0"/>
              <a:t> n (%)       </a:t>
            </a:r>
          </a:p>
          <a:p>
            <a:r>
              <a:rPr lang="en-US" sz="2000" dirty="0">
                <a:solidFill>
                  <a:srgbClr val="009CB4"/>
                </a:solidFill>
              </a:rPr>
              <a:t>Nee</a:t>
            </a:r>
            <a:r>
              <a:rPr lang="en-US" sz="2000" dirty="0"/>
              <a:t>  n (%) </a:t>
            </a:r>
          </a:p>
          <a:p>
            <a:r>
              <a:rPr lang="en-US" sz="2000" dirty="0" err="1">
                <a:solidFill>
                  <a:srgbClr val="009CB4"/>
                </a:solidFill>
              </a:rPr>
              <a:t>Niet</a:t>
            </a:r>
            <a:r>
              <a:rPr lang="en-US" sz="2000" dirty="0">
                <a:solidFill>
                  <a:srgbClr val="009CB4"/>
                </a:solidFill>
              </a:rPr>
              <a:t> van </a:t>
            </a:r>
            <a:r>
              <a:rPr lang="en-US" sz="2000" dirty="0" err="1">
                <a:solidFill>
                  <a:srgbClr val="009CB4"/>
                </a:solidFill>
              </a:rPr>
              <a:t>Toepassing</a:t>
            </a:r>
            <a:r>
              <a:rPr lang="en-US" sz="2000" dirty="0">
                <a:solidFill>
                  <a:srgbClr val="009CB4"/>
                </a:solidFill>
              </a:rPr>
              <a:t> </a:t>
            </a:r>
            <a:r>
              <a:rPr lang="en-US" sz="2000" dirty="0"/>
              <a:t> n (%)</a:t>
            </a:r>
            <a:endParaRPr lang="nl-NL" sz="2000" dirty="0"/>
          </a:p>
        </p:txBody>
      </p:sp>
    </p:spTree>
    <p:extLst>
      <p:ext uri="{BB962C8B-B14F-4D97-AF65-F5344CB8AC3E}">
        <p14:creationId xmlns:p14="http://schemas.microsoft.com/office/powerpoint/2010/main" val="24976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A03F7-E2D1-4619-BBE0-B279D0280712}"/>
              </a:ext>
            </a:extLst>
          </p:cNvPr>
          <p:cNvSpPr>
            <a:spLocks noGrp="1"/>
          </p:cNvSpPr>
          <p:nvPr>
            <p:ph type="title"/>
          </p:nvPr>
        </p:nvSpPr>
        <p:spPr>
          <a:xfrm>
            <a:off x="711200" y="331579"/>
            <a:ext cx="9765654" cy="646331"/>
          </a:xfrm>
        </p:spPr>
        <p:txBody>
          <a:bodyPr/>
          <a:lstStyle/>
          <a:p>
            <a:r>
              <a:rPr lang="it-IT" dirty="0"/>
              <a:t>Medisch oordeel? </a:t>
            </a:r>
          </a:p>
        </p:txBody>
      </p:sp>
      <p:graphicFrame>
        <p:nvGraphicFramePr>
          <p:cNvPr id="4" name="Tabel 3"/>
          <p:cNvGraphicFramePr>
            <a:graphicFrameLocks noGrp="1"/>
          </p:cNvGraphicFramePr>
          <p:nvPr>
            <p:extLst>
              <p:ext uri="{D42A27DB-BD31-4B8C-83A1-F6EECF244321}">
                <p14:modId xmlns:p14="http://schemas.microsoft.com/office/powerpoint/2010/main" val="273962635"/>
              </p:ext>
            </p:extLst>
          </p:nvPr>
        </p:nvGraphicFramePr>
        <p:xfrm>
          <a:off x="781268" y="2220101"/>
          <a:ext cx="10474861" cy="2138433"/>
        </p:xfrm>
        <a:graphic>
          <a:graphicData uri="http://schemas.openxmlformats.org/drawingml/2006/table">
            <a:tbl>
              <a:tblPr firstRow="1" firstCol="1" bandRow="1">
                <a:tableStyleId>{5C22544A-7EE6-4342-B048-85BDC9FD1C3A}</a:tableStyleId>
              </a:tblPr>
              <a:tblGrid>
                <a:gridCol w="1837373">
                  <a:extLst>
                    <a:ext uri="{9D8B030D-6E8A-4147-A177-3AD203B41FA5}">
                      <a16:colId xmlns:a16="http://schemas.microsoft.com/office/drawing/2014/main" val="1164970218"/>
                    </a:ext>
                  </a:extLst>
                </a:gridCol>
                <a:gridCol w="1578993">
                  <a:extLst>
                    <a:ext uri="{9D8B030D-6E8A-4147-A177-3AD203B41FA5}">
                      <a16:colId xmlns:a16="http://schemas.microsoft.com/office/drawing/2014/main" val="1855440838"/>
                    </a:ext>
                  </a:extLst>
                </a:gridCol>
                <a:gridCol w="1386649">
                  <a:extLst>
                    <a:ext uri="{9D8B030D-6E8A-4147-A177-3AD203B41FA5}">
                      <a16:colId xmlns:a16="http://schemas.microsoft.com/office/drawing/2014/main" val="2959130174"/>
                    </a:ext>
                  </a:extLst>
                </a:gridCol>
                <a:gridCol w="1386649">
                  <a:extLst>
                    <a:ext uri="{9D8B030D-6E8A-4147-A177-3AD203B41FA5}">
                      <a16:colId xmlns:a16="http://schemas.microsoft.com/office/drawing/2014/main" val="1162608761"/>
                    </a:ext>
                  </a:extLst>
                </a:gridCol>
                <a:gridCol w="1353103">
                  <a:extLst>
                    <a:ext uri="{9D8B030D-6E8A-4147-A177-3AD203B41FA5}">
                      <a16:colId xmlns:a16="http://schemas.microsoft.com/office/drawing/2014/main" val="1745173224"/>
                    </a:ext>
                  </a:extLst>
                </a:gridCol>
                <a:gridCol w="1354221">
                  <a:extLst>
                    <a:ext uri="{9D8B030D-6E8A-4147-A177-3AD203B41FA5}">
                      <a16:colId xmlns:a16="http://schemas.microsoft.com/office/drawing/2014/main" val="2322711043"/>
                    </a:ext>
                  </a:extLst>
                </a:gridCol>
                <a:gridCol w="1577873">
                  <a:extLst>
                    <a:ext uri="{9D8B030D-6E8A-4147-A177-3AD203B41FA5}">
                      <a16:colId xmlns:a16="http://schemas.microsoft.com/office/drawing/2014/main" val="1453067461"/>
                    </a:ext>
                  </a:extLst>
                </a:gridCol>
              </a:tblGrid>
              <a:tr h="736353">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mee 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tc>
                  <a:txBody>
                    <a:bodyPr/>
                    <a:lstStyle/>
                    <a:p>
                      <a:pPr>
                        <a:lnSpc>
                          <a:spcPct val="115000"/>
                        </a:lnSpc>
                        <a:spcAft>
                          <a:spcPts val="0"/>
                        </a:spcAft>
                      </a:pPr>
                      <a:r>
                        <a:rPr lang="nl-NL" sz="2000" dirty="0">
                          <a:effectLst/>
                        </a:rPr>
                        <a:t>helemaal oneens</a:t>
                      </a:r>
                      <a:endParaRPr lang="nl-NL"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003741"/>
                    </a:solidFill>
                  </a:tcPr>
                </a:tc>
                <a:extLst>
                  <a:ext uri="{0D108BD9-81ED-4DB2-BD59-A6C34878D82A}">
                    <a16:rowId xmlns:a16="http://schemas.microsoft.com/office/drawing/2014/main" val="1879133900"/>
                  </a:ext>
                </a:extLst>
              </a:tr>
              <a:tr h="595434">
                <a:tc>
                  <a:txBody>
                    <a:bodyPr/>
                    <a:lstStyle/>
                    <a:p>
                      <a:pPr>
                        <a:lnSpc>
                          <a:spcPct val="115000"/>
                        </a:lnSpc>
                        <a:spcAft>
                          <a:spcPts val="0"/>
                        </a:spcAft>
                      </a:pPr>
                      <a:r>
                        <a:rPr lang="nl-NL" sz="2000" dirty="0">
                          <a:effectLst/>
                        </a:rPr>
                        <a:t>Aantal (%) voormeting</a:t>
                      </a:r>
                    </a:p>
                  </a:txBody>
                  <a:tcPr marL="68580" marR="68580" marT="0" marB="0">
                    <a:solidFill>
                      <a:srgbClr val="00373E"/>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3337470504"/>
                  </a:ext>
                </a:extLst>
              </a:tr>
              <a:tr h="69298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2000" dirty="0">
                          <a:effectLst/>
                        </a:rPr>
                        <a:t> Aantal (%) nameting</a:t>
                      </a:r>
                    </a:p>
                  </a:txBody>
                  <a:tcPr marL="68580" marR="68580" marT="0" marB="0">
                    <a:solidFill>
                      <a:srgbClr val="00373E"/>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6AB65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tc>
                  <a:txBody>
                    <a:bodyPr/>
                    <a:lstStyle/>
                    <a:p>
                      <a:pPr algn="ctr">
                        <a:lnSpc>
                          <a:spcPct val="115000"/>
                        </a:lnSpc>
                        <a:spcAft>
                          <a:spcPts val="0"/>
                        </a:spcAft>
                      </a:pPr>
                      <a:endParaRPr lang="nl-NL" sz="2000" dirty="0">
                        <a:effectLst/>
                        <a:latin typeface="+mn-lt"/>
                        <a:ea typeface="Calibri" panose="020F0502020204030204" pitchFamily="34" charset="0"/>
                        <a:cs typeface="Calibri" panose="020F0502020204030204" pitchFamily="34" charset="0"/>
                      </a:endParaRPr>
                    </a:p>
                  </a:txBody>
                  <a:tcPr marL="68580" marR="68580" marT="0" marB="0" anchor="ctr">
                    <a:solidFill>
                      <a:srgbClr val="E89E00"/>
                    </a:solidFill>
                  </a:tcPr>
                </a:tc>
                <a:extLst>
                  <a:ext uri="{0D108BD9-81ED-4DB2-BD59-A6C34878D82A}">
                    <a16:rowId xmlns:a16="http://schemas.microsoft.com/office/drawing/2014/main" val="1626755191"/>
                  </a:ext>
                </a:extLst>
              </a:tr>
            </a:tbl>
          </a:graphicData>
        </a:graphic>
      </p:graphicFrame>
      <p:sp>
        <p:nvSpPr>
          <p:cNvPr id="5" name="Rectangle 1"/>
          <p:cNvSpPr>
            <a:spLocks noChangeArrowheads="1"/>
          </p:cNvSpPr>
          <p:nvPr/>
        </p:nvSpPr>
        <p:spPr bwMode="auto">
          <a:xfrm>
            <a:off x="711200" y="1131798"/>
            <a:ext cx="1061499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Ik heb laboratoriumonderzoek (bloedprikken) nodig om tot een </a:t>
            </a: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goed medisch oordeel </a:t>
            </a:r>
            <a:r>
              <a:rPr lang="nl-NL" altLang="nl-N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te komen bij patiënten met klachten van moeheid/zwakte op de leeftijd 20-50 jaar.</a:t>
            </a:r>
          </a:p>
          <a:p>
            <a:pPr lvl="0" eaLnBrk="0" fontAlgn="base" hangingPunct="0">
              <a:spcBef>
                <a:spcPct val="0"/>
              </a:spcBef>
              <a:spcAft>
                <a:spcPct val="0"/>
              </a:spcAft>
            </a:pPr>
            <a:r>
              <a:rPr lang="nl-NL" altLang="nl-N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XX% is het hiermee eens:</a:t>
            </a:r>
            <a:endParaRPr kumimoji="0" lang="nl-NL" altLang="nl-NL" sz="2000" b="1"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3" name="Tekstvak 2"/>
          <p:cNvSpPr txBox="1"/>
          <p:nvPr/>
        </p:nvSpPr>
        <p:spPr>
          <a:xfrm>
            <a:off x="711200" y="4426565"/>
            <a:ext cx="10485370" cy="1877437"/>
          </a:xfrm>
          <a:prstGeom prst="rect">
            <a:avLst/>
          </a:prstGeom>
          <a:noFill/>
        </p:spPr>
        <p:txBody>
          <a:bodyPr wrap="square" rtlCol="0">
            <a:spAutoFit/>
          </a:bodyPr>
          <a:lstStyle/>
          <a:p>
            <a:r>
              <a:rPr lang="nl-NL" sz="3200" dirty="0">
                <a:solidFill>
                  <a:srgbClr val="009CB4"/>
                </a:solidFill>
                <a:sym typeface="Wingdings" panose="05000000000000000000" pitchFamily="2" charset="2"/>
              </a:rPr>
              <a:t>Vraag</a:t>
            </a:r>
            <a:r>
              <a:rPr lang="nl-NL" sz="3600" dirty="0">
                <a:solidFill>
                  <a:srgbClr val="009CB4"/>
                </a:solidFill>
                <a:sym typeface="Wingdings" panose="05000000000000000000" pitchFamily="2" charset="2"/>
              </a:rPr>
              <a:t> </a:t>
            </a:r>
            <a:r>
              <a:rPr lang="en-US" sz="2000" dirty="0">
                <a:latin typeface="Arial" panose="020B0604020202020204" pitchFamily="34" charset="0"/>
                <a:cs typeface="Arial" panose="020B0604020202020204" pitchFamily="34" charset="0"/>
                <a:sym typeface="Wingdings" panose="05000000000000000000" pitchFamily="2" charset="2"/>
              </a:rPr>
              <a:t>Bent</a:t>
            </a:r>
            <a:r>
              <a:rPr lang="en-US" sz="2000" dirty="0">
                <a:latin typeface="Arial" panose="020B0604020202020204" pitchFamily="34" charset="0"/>
                <a:cs typeface="Arial" panose="020B0604020202020204" pitchFamily="34" charset="0"/>
              </a:rPr>
              <a:t> u </a:t>
            </a:r>
            <a:r>
              <a:rPr lang="en-US" sz="2000" dirty="0" err="1">
                <a:latin typeface="Arial" panose="020B0604020202020204" pitchFamily="34" charset="0"/>
                <a:cs typeface="Arial" panose="020B0604020202020204" pitchFamily="34" charset="0"/>
              </a:rPr>
              <a:t>na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toetsgroep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anders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denken</a:t>
            </a:r>
            <a:r>
              <a:rPr lang="en-US" sz="2000" dirty="0">
                <a:latin typeface="Arial" panose="020B0604020202020204" pitchFamily="34" charset="0"/>
                <a:cs typeface="Arial" panose="020B0604020202020204" pitchFamily="34" charset="0"/>
              </a:rPr>
              <a:t> over </a:t>
            </a:r>
            <a:r>
              <a:rPr lang="en-US" sz="2000" dirty="0" err="1">
                <a:latin typeface="Arial" panose="020B0604020202020204" pitchFamily="34" charset="0"/>
                <a:cs typeface="Arial" panose="020B0604020202020204" pitchFamily="34" charset="0"/>
              </a:rPr>
              <a:t>laboratoriumonderzoek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bloedprikken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bij</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patiënten</a:t>
            </a:r>
            <a:r>
              <a:rPr lang="en-US" sz="2000" dirty="0">
                <a:latin typeface="Arial" panose="020B0604020202020204" pitchFamily="34" charset="0"/>
                <a:cs typeface="Arial" panose="020B0604020202020204" pitchFamily="34" charset="0"/>
              </a:rPr>
              <a:t>, op de </a:t>
            </a:r>
            <a:r>
              <a:rPr lang="en-US" sz="2000" dirty="0" err="1">
                <a:latin typeface="Arial" panose="020B0604020202020204" pitchFamily="34" charset="0"/>
                <a:cs typeface="Arial" panose="020B0604020202020204" pitchFamily="34" charset="0"/>
              </a:rPr>
              <a:t>leeftijd</a:t>
            </a:r>
            <a:r>
              <a:rPr lang="en-US" sz="2000" dirty="0">
                <a:latin typeface="Arial" panose="020B0604020202020204" pitchFamily="34" charset="0"/>
                <a:cs typeface="Arial" panose="020B0604020202020204" pitchFamily="34" charset="0"/>
              </a:rPr>
              <a:t> 20-50 </a:t>
            </a:r>
            <a:r>
              <a:rPr lang="en-US" sz="2000" dirty="0" err="1">
                <a:latin typeface="Arial" panose="020B0604020202020204" pitchFamily="34" charset="0"/>
                <a:cs typeface="Arial" panose="020B0604020202020204" pitchFamily="34" charset="0"/>
              </a:rPr>
              <a:t>jaar</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klachten</a:t>
            </a:r>
            <a:r>
              <a:rPr lang="en-US" sz="2000" dirty="0">
                <a:latin typeface="Arial" panose="020B0604020202020204" pitchFamily="34" charset="0"/>
                <a:cs typeface="Arial" panose="020B0604020202020204" pitchFamily="34" charset="0"/>
              </a:rPr>
              <a:t> van </a:t>
            </a:r>
            <a:r>
              <a:rPr lang="en-US" sz="2000" dirty="0" err="1">
                <a:latin typeface="Arial" panose="020B0604020202020204" pitchFamily="34" charset="0"/>
                <a:cs typeface="Arial" panose="020B0604020202020204" pitchFamily="34" charset="0"/>
              </a:rPr>
              <a:t>moeheid</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zwakte</a:t>
            </a:r>
            <a:r>
              <a:rPr lang="en-US" sz="2000" dirty="0">
                <a:latin typeface="Arial" panose="020B0604020202020204" pitchFamily="34" charset="0"/>
                <a:cs typeface="Arial" panose="020B0604020202020204" pitchFamily="34" charset="0"/>
              </a:rPr>
              <a:t>?</a:t>
            </a:r>
            <a:endParaRPr lang="nl-NL" sz="2000" dirty="0">
              <a:latin typeface="Arial" panose="020B0604020202020204" pitchFamily="34" charset="0"/>
              <a:cs typeface="Arial" panose="020B0604020202020204" pitchFamily="34" charset="0"/>
            </a:endParaRPr>
          </a:p>
          <a:p>
            <a:r>
              <a:rPr lang="en-US" sz="2000" dirty="0">
                <a:solidFill>
                  <a:srgbClr val="009CB4"/>
                </a:solidFill>
              </a:rPr>
              <a:t>Ja</a:t>
            </a:r>
            <a:r>
              <a:rPr lang="en-US" sz="2000" dirty="0"/>
              <a:t>  n (%)</a:t>
            </a:r>
          </a:p>
          <a:p>
            <a:r>
              <a:rPr lang="en-US" sz="2000" dirty="0">
                <a:solidFill>
                  <a:srgbClr val="009CB4"/>
                </a:solidFill>
              </a:rPr>
              <a:t>Nee</a:t>
            </a:r>
            <a:r>
              <a:rPr lang="en-US" sz="2000" dirty="0"/>
              <a:t>  n (%)</a:t>
            </a:r>
          </a:p>
          <a:p>
            <a:r>
              <a:rPr lang="en-US" sz="2000" dirty="0" err="1">
                <a:solidFill>
                  <a:srgbClr val="009CB4"/>
                </a:solidFill>
              </a:rPr>
              <a:t>Niet</a:t>
            </a:r>
            <a:r>
              <a:rPr lang="en-US" sz="2000" dirty="0">
                <a:solidFill>
                  <a:srgbClr val="009CB4"/>
                </a:solidFill>
              </a:rPr>
              <a:t> van </a:t>
            </a:r>
            <a:r>
              <a:rPr lang="en-US" sz="2000" dirty="0" err="1">
                <a:solidFill>
                  <a:srgbClr val="009CB4"/>
                </a:solidFill>
              </a:rPr>
              <a:t>Toepassing</a:t>
            </a:r>
            <a:r>
              <a:rPr lang="en-US" sz="2000" dirty="0">
                <a:solidFill>
                  <a:srgbClr val="009CB4"/>
                </a:solidFill>
              </a:rPr>
              <a:t> </a:t>
            </a:r>
            <a:r>
              <a:rPr lang="en-US" sz="2000" dirty="0"/>
              <a:t>n (%)</a:t>
            </a:r>
            <a:endParaRPr lang="nl-NL" dirty="0"/>
          </a:p>
        </p:txBody>
      </p:sp>
    </p:spTree>
    <p:extLst>
      <p:ext uri="{BB962C8B-B14F-4D97-AF65-F5344CB8AC3E}">
        <p14:creationId xmlns:p14="http://schemas.microsoft.com/office/powerpoint/2010/main" val="98869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8636" y="1085850"/>
            <a:ext cx="11114723" cy="1228028"/>
          </a:xfrm>
          <a:prstGeom prst="rect">
            <a:avLst/>
          </a:prstGeom>
        </p:spPr>
        <p:txBody>
          <a:bodyPr wrap="square">
            <a:spAutoFit/>
          </a:bodyPr>
          <a:lstStyle/>
          <a:p>
            <a:pPr marL="182563">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82563">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182563">
              <a:lnSpc>
                <a:spcPct val="105000"/>
              </a:lnSpc>
              <a:spcAft>
                <a:spcPts val="800"/>
              </a:spcAft>
            </a:pPr>
            <a: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r>
            <a:br>
              <a:rPr lang="nl-NL"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p:cNvSpPr txBox="1"/>
          <p:nvPr/>
        </p:nvSpPr>
        <p:spPr>
          <a:xfrm>
            <a:off x="711200" y="2009458"/>
            <a:ext cx="10249662" cy="2677656"/>
          </a:xfrm>
          <a:prstGeom prst="rect">
            <a:avLst/>
          </a:prstGeom>
          <a:noFill/>
        </p:spPr>
        <p:txBody>
          <a:bodyPr wrap="square" rtlCol="0">
            <a:spAutoFit/>
          </a:bodyPr>
          <a:lstStyle/>
          <a:p>
            <a:r>
              <a:rPr lang="nl-NL" sz="2400" dirty="0">
                <a:solidFill>
                  <a:srgbClr val="009CB4"/>
                </a:solidFill>
              </a:rPr>
              <a:t>Enquête vraag</a:t>
            </a:r>
            <a:r>
              <a:rPr lang="nl-NL" sz="2400" dirty="0"/>
              <a:t>: Weet u uw eigen voornemens/verbeteracties naar aanleiding van de </a:t>
            </a:r>
            <a:r>
              <a:rPr lang="nl-NL" sz="2400" dirty="0" err="1"/>
              <a:t>toetsgroep</a:t>
            </a:r>
            <a:r>
              <a:rPr lang="nl-NL" sz="2400" dirty="0"/>
              <a:t> lab bij moeheid nog? </a:t>
            </a:r>
          </a:p>
          <a:p>
            <a:endParaRPr lang="nl-NL" sz="2400" dirty="0">
              <a:solidFill>
                <a:srgbClr val="009CB4"/>
              </a:solidFill>
            </a:endParaRPr>
          </a:p>
          <a:p>
            <a:r>
              <a:rPr lang="nl-NL" sz="2400" b="1" dirty="0">
                <a:solidFill>
                  <a:srgbClr val="009CB4"/>
                </a:solidFill>
                <a:latin typeface="+mj-lt"/>
                <a:ea typeface="+mj-ea"/>
                <a:cs typeface="+mj-cs"/>
              </a:rPr>
              <a:t>Ja</a:t>
            </a:r>
            <a:r>
              <a:rPr lang="nl-NL" sz="2400" dirty="0"/>
              <a:t> n (%) </a:t>
            </a:r>
          </a:p>
          <a:p>
            <a:r>
              <a:rPr lang="nl-NL" sz="2400" b="1" dirty="0">
                <a:solidFill>
                  <a:srgbClr val="009CB4"/>
                </a:solidFill>
                <a:latin typeface="+mj-lt"/>
                <a:ea typeface="+mj-ea"/>
                <a:cs typeface="+mj-cs"/>
              </a:rPr>
              <a:t>Nee </a:t>
            </a:r>
            <a:r>
              <a:rPr lang="nl-NL" sz="2400" dirty="0"/>
              <a:t>  n (%) </a:t>
            </a:r>
          </a:p>
          <a:p>
            <a:r>
              <a:rPr lang="nl-NL" sz="2400" b="1" dirty="0">
                <a:solidFill>
                  <a:srgbClr val="009CB4"/>
                </a:solidFill>
                <a:latin typeface="+mj-lt"/>
                <a:ea typeface="+mj-ea"/>
                <a:cs typeface="+mj-cs"/>
              </a:rPr>
              <a:t>Niet van toepassing </a:t>
            </a:r>
            <a:r>
              <a:rPr lang="nl-NL" sz="2400" b="1" dirty="0">
                <a:latin typeface="+mj-lt"/>
                <a:ea typeface="+mj-ea"/>
                <a:cs typeface="+mj-cs"/>
              </a:rPr>
              <a:t>n</a:t>
            </a:r>
            <a:r>
              <a:rPr lang="nl-NL" sz="2400" dirty="0"/>
              <a:t> (%)</a:t>
            </a:r>
          </a:p>
          <a:p>
            <a:pPr marL="285750" indent="-285750">
              <a:buFont typeface="Arial" panose="020B0604020202020204" pitchFamily="34" charset="0"/>
              <a:buChar char="•"/>
            </a:pPr>
            <a:endParaRPr lang="en-US" sz="2400" dirty="0">
              <a:solidFill>
                <a:srgbClr val="FF0000"/>
              </a:solidFill>
            </a:endParaRPr>
          </a:p>
        </p:txBody>
      </p:sp>
      <p:sp>
        <p:nvSpPr>
          <p:cNvPr id="6"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t>Voornemens</a:t>
            </a:r>
          </a:p>
          <a:p>
            <a:r>
              <a:rPr lang="nl-NL" sz="2800" dirty="0"/>
              <a:t>Geformuleerd tijdens voormeting op datum</a:t>
            </a:r>
          </a:p>
        </p:txBody>
      </p:sp>
    </p:spTree>
    <p:extLst>
      <p:ext uri="{BB962C8B-B14F-4D97-AF65-F5344CB8AC3E}">
        <p14:creationId xmlns:p14="http://schemas.microsoft.com/office/powerpoint/2010/main" val="13314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half" idx="2"/>
          </p:nvPr>
        </p:nvSpPr>
        <p:spPr>
          <a:xfrm>
            <a:off x="662177" y="1410347"/>
            <a:ext cx="11263659" cy="4822502"/>
          </a:xfrm>
        </p:spPr>
        <p:txBody>
          <a:bodyPr>
            <a:normAutofit/>
          </a:bodyPr>
          <a:lstStyle/>
          <a:p>
            <a:pPr marL="0" indent="0">
              <a:buNone/>
            </a:pPr>
            <a:r>
              <a:rPr lang="nl-NL" sz="2200" dirty="0">
                <a:latin typeface="Trebuchet MS" panose="020B0603020202020204" pitchFamily="34" charset="0"/>
              </a:rPr>
              <a:t>Geformuleerd tijdens voormeting datum</a:t>
            </a:r>
          </a:p>
          <a:p>
            <a:pPr marL="0" indent="0">
              <a:buNone/>
            </a:pPr>
            <a:endParaRPr lang="nl-NL" sz="2200" b="1" dirty="0">
              <a:solidFill>
                <a:srgbClr val="009CB4"/>
              </a:solidFill>
              <a:latin typeface="Trebuchet MS" panose="020B0603020202020204" pitchFamily="34" charset="0"/>
              <a:ea typeface="+mj-ea"/>
              <a:cs typeface="+mj-cs"/>
            </a:endParaRPr>
          </a:p>
          <a:p>
            <a:pPr marL="0" indent="0">
              <a:buNone/>
            </a:pPr>
            <a:r>
              <a:rPr lang="nl-NL" sz="2600" b="1" dirty="0">
                <a:solidFill>
                  <a:srgbClr val="009CB4"/>
                </a:solidFill>
                <a:latin typeface="Arial" panose="020B0604020202020204" pitchFamily="34" charset="0"/>
                <a:ea typeface="+mj-ea"/>
                <a:cs typeface="Arial" panose="020B0604020202020204" pitchFamily="34" charset="0"/>
              </a:rPr>
              <a:t>Vraag</a:t>
            </a:r>
            <a:r>
              <a:rPr lang="nl-NL" sz="2600" dirty="0">
                <a:latin typeface="Arial" panose="020B0604020202020204" pitchFamily="34" charset="0"/>
                <a:cs typeface="Arial" panose="020B0604020202020204" pitchFamily="34" charset="0"/>
              </a:rPr>
              <a:t> Voornemen: wat wil je anders gaan doen?</a:t>
            </a:r>
            <a:endParaRPr lang="nl-NL" sz="2600" dirty="0">
              <a:solidFill>
                <a:srgbClr val="FF0000"/>
              </a:solidFill>
              <a:latin typeface="Arial" panose="020B0604020202020204" pitchFamily="34" charset="0"/>
              <a:cs typeface="Arial" panose="020B0604020202020204" pitchFamily="34" charset="0"/>
            </a:endParaRPr>
          </a:p>
          <a:p>
            <a:pPr marL="0" indent="0">
              <a:buNone/>
            </a:pPr>
            <a:r>
              <a:rPr lang="nl-NL" sz="1600" dirty="0"/>
              <a:t>Naam huisarts: …. </a:t>
            </a:r>
          </a:p>
          <a:p>
            <a:pPr marL="0" indent="0">
              <a:buNone/>
            </a:pPr>
            <a:r>
              <a:rPr lang="nl-NL" sz="1600" dirty="0"/>
              <a:t>Naam huisarts: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 </a:t>
            </a:r>
          </a:p>
          <a:p>
            <a:pPr marL="0" indent="0">
              <a:buNone/>
            </a:pPr>
            <a:r>
              <a:rPr lang="nl-NL" sz="1600" dirty="0"/>
              <a:t>Naam huisarts: ….</a:t>
            </a:r>
          </a:p>
        </p:txBody>
      </p:sp>
      <p:sp>
        <p:nvSpPr>
          <p:cNvPr id="7" name="Titel 1">
            <a:extLst>
              <a:ext uri="{FF2B5EF4-FFF2-40B4-BE49-F238E27FC236}">
                <a16:creationId xmlns:a16="http://schemas.microsoft.com/office/drawing/2014/main" id="{90B4FD81-F0E3-440F-B7B4-37434869A1E6}"/>
              </a:ext>
            </a:extLst>
          </p:cNvPr>
          <p:cNvSpPr txBox="1">
            <a:spLocks/>
          </p:cNvSpPr>
          <p:nvPr/>
        </p:nvSpPr>
        <p:spPr>
          <a:xfrm>
            <a:off x="662178" y="420774"/>
            <a:ext cx="1076604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a:lstStyle>
          <a:p>
            <a:r>
              <a:rPr lang="nl-NL" dirty="0">
                <a:latin typeface="Trebuchet MS" panose="020B0603020202020204" pitchFamily="34" charset="0"/>
              </a:rPr>
              <a:t>Voornemens</a:t>
            </a:r>
            <a:endParaRPr lang="nl-NL"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17766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BC6628A48AAC45AC23CD64CE1C9E98" ma:contentTypeVersion="17" ma:contentTypeDescription="Een nieuw document maken." ma:contentTypeScope="" ma:versionID="1682d4f83db3459b96d6f150ad5d9a5b">
  <xsd:schema xmlns:xsd="http://www.w3.org/2001/XMLSchema" xmlns:xs="http://www.w3.org/2001/XMLSchema" xmlns:p="http://schemas.microsoft.com/office/2006/metadata/properties" xmlns:ns2="156fe7e2-4d68-4976-ac92-221b6ad69799" xmlns:ns3="cd87aaa9-2764-4ca5-98d6-90994324bc54" targetNamespace="http://schemas.microsoft.com/office/2006/metadata/properties" ma:root="true" ma:fieldsID="51c7ac37e8a129e93383a6d1b2807b49" ns2:_="" ns3:_="">
    <xsd:import namespace="156fe7e2-4d68-4976-ac92-221b6ad69799"/>
    <xsd:import namespace="cd87aaa9-2764-4ca5-98d6-90994324bc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fe7e2-4d68-4976-ac92-221b6ad69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87aaa9-2764-4ca5-98d6-90994324bc54"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41cfa9a-6210-4ad6-9c0b-878eecee2b85}" ma:internalName="TaxCatchAll" ma:showField="CatchAllData" ma:web="cd87aaa9-2764-4ca5-98d6-90994324bc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6fe7e2-4d68-4976-ac92-221b6ad69799">
      <Terms xmlns="http://schemas.microsoft.com/office/infopath/2007/PartnerControls"/>
    </lcf76f155ced4ddcb4097134ff3c332f>
    <TaxCatchAll xmlns="cd87aaa9-2764-4ca5-98d6-90994324bc54" xsi:nil="true"/>
  </documentManagement>
</p:properties>
</file>

<file path=customXml/itemProps1.xml><?xml version="1.0" encoding="utf-8"?>
<ds:datastoreItem xmlns:ds="http://schemas.openxmlformats.org/officeDocument/2006/customXml" ds:itemID="{16B2F3BD-7ECA-4196-9DC8-84430D3C084E}"/>
</file>

<file path=customXml/itemProps2.xml><?xml version="1.0" encoding="utf-8"?>
<ds:datastoreItem xmlns:ds="http://schemas.openxmlformats.org/officeDocument/2006/customXml" ds:itemID="{3C07B3C1-4275-42B6-8F33-5478106E3968}">
  <ds:schemaRefs>
    <ds:schemaRef ds:uri="http://schemas.microsoft.com/sharepoint/v3/contenttype/forms"/>
  </ds:schemaRefs>
</ds:datastoreItem>
</file>

<file path=customXml/itemProps3.xml><?xml version="1.0" encoding="utf-8"?>
<ds:datastoreItem xmlns:ds="http://schemas.openxmlformats.org/officeDocument/2006/customXml" ds:itemID="{AAD604CD-4A6D-4AC5-9E78-04B92F13ACA2}">
  <ds:schemaRefs>
    <ds:schemaRef ds:uri="http://schemas.microsoft.com/office/infopath/2007/PartnerControls"/>
    <ds:schemaRef ds:uri="1dbe310a-500c-4adb-bc20-cf1b24855a5c"/>
    <ds:schemaRef ds:uri="http://purl.org/dc/elements/1.1/"/>
    <ds:schemaRef ds:uri="http://schemas.microsoft.com/office/2006/documentManagement/types"/>
    <ds:schemaRef ds:uri="http://purl.org/dc/terms/"/>
    <ds:schemaRef ds:uri="1236f238-2a06-4c35-8435-fc7c046eb6e5"/>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KonicaMinolta</Template>
  <TotalTime>5582</TotalTime>
  <Words>2349</Words>
  <Application>Microsoft Office PowerPoint</Application>
  <PresentationFormat>Breedbeeld</PresentationFormat>
  <Paragraphs>290</Paragraphs>
  <Slides>26</Slides>
  <Notes>19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Arial</vt:lpstr>
      <vt:lpstr>Calibri</vt:lpstr>
      <vt:lpstr>Times New Roman</vt:lpstr>
      <vt:lpstr>Trebuchet MS</vt:lpstr>
      <vt:lpstr>Wingdings</vt:lpstr>
      <vt:lpstr>Kantoorthema</vt:lpstr>
      <vt:lpstr>Kantoorthema</vt:lpstr>
      <vt:lpstr>Bloedonderzoek bij moeheid  </vt:lpstr>
      <vt:lpstr>Opbouw bijeenkomst (1 uur)</vt:lpstr>
      <vt:lpstr>Nameting bloedonderzoek bij moeheid</vt:lpstr>
      <vt:lpstr>PowerPoint-presentatie</vt:lpstr>
      <vt:lpstr>Lastig? </vt:lpstr>
      <vt:lpstr>Geruststellen? </vt:lpstr>
      <vt:lpstr>Medisch oordeel? </vt:lpstr>
      <vt:lpstr>PowerPoint-presentatie</vt:lpstr>
      <vt:lpstr>PowerPoint-presentatie</vt:lpstr>
      <vt:lpstr>Routine? </vt:lpstr>
      <vt:lpstr>Enquête</vt:lpstr>
      <vt:lpstr>Wat zeggen onze HIS-cijfers?</vt:lpstr>
      <vt:lpstr>HIS-spiegelinformatie  </vt:lpstr>
      <vt:lpstr>PowerPoint-presentatie</vt:lpstr>
      <vt:lpstr>PowerPoint-presentatie</vt:lpstr>
      <vt:lpstr>PowerPoint-presentatie</vt:lpstr>
      <vt:lpstr>Jouw HIS</vt:lpstr>
      <vt:lpstr>Bloedonderzoek?</vt:lpstr>
      <vt:lpstr>Hoe vaak lab?</vt:lpstr>
      <vt:lpstr>PowerPoint-presentatie</vt:lpstr>
      <vt:lpstr>Vitaminebepalingen</vt:lpstr>
      <vt:lpstr>Vitamines overzicht  voor-en nameting</vt:lpstr>
      <vt:lpstr>Vitamine B1, B6, B11,  B12 of D</vt:lpstr>
      <vt:lpstr>Vitamines voor en na    toetsgroep</vt:lpstr>
      <vt:lpstr>Discussie</vt:lpstr>
      <vt:lpstr>Annex 1: Details HIS-data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Bloemendal, E. (Evelien)</cp:lastModifiedBy>
  <cp:revision>403</cp:revision>
  <cp:lastPrinted>2019-05-10T22:08:50Z</cp:lastPrinted>
  <dcterms:created xsi:type="dcterms:W3CDTF">2018-06-28T15:32:29Z</dcterms:created>
  <dcterms:modified xsi:type="dcterms:W3CDTF">2023-09-07T10:04:59Z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0x010100CDBC6628A48AAC45AC23CD64CE1C9E98</vt:lpwstr>
  </property>
</Properties>
</file>